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sldIdLst>
    <p:sldId id="415" r:id="rId2"/>
    <p:sldId id="416" r:id="rId3"/>
    <p:sldId id="274" r:id="rId4"/>
    <p:sldId id="270" r:id="rId5"/>
    <p:sldId id="271" r:id="rId6"/>
    <p:sldId id="417" r:id="rId7"/>
    <p:sldId id="258" r:id="rId8"/>
    <p:sldId id="259" r:id="rId9"/>
    <p:sldId id="275" r:id="rId10"/>
    <p:sldId id="418" r:id="rId11"/>
    <p:sldId id="260" r:id="rId12"/>
    <p:sldId id="262" r:id="rId13"/>
    <p:sldId id="290" r:id="rId14"/>
    <p:sldId id="286" r:id="rId15"/>
    <p:sldId id="280" r:id="rId16"/>
    <p:sldId id="279" r:id="rId17"/>
    <p:sldId id="263" r:id="rId18"/>
    <p:sldId id="419" r:id="rId19"/>
    <p:sldId id="420" r:id="rId20"/>
    <p:sldId id="330" r:id="rId21"/>
    <p:sldId id="333" r:id="rId22"/>
    <p:sldId id="331" r:id="rId23"/>
    <p:sldId id="332" r:id="rId24"/>
    <p:sldId id="421" r:id="rId25"/>
    <p:sldId id="322" r:id="rId26"/>
    <p:sldId id="297" r:id="rId27"/>
    <p:sldId id="324" r:id="rId28"/>
    <p:sldId id="302" r:id="rId29"/>
    <p:sldId id="325" r:id="rId30"/>
    <p:sldId id="422" r:id="rId31"/>
    <p:sldId id="298" r:id="rId32"/>
    <p:sldId id="326" r:id="rId33"/>
    <p:sldId id="327" r:id="rId34"/>
    <p:sldId id="295" r:id="rId35"/>
    <p:sldId id="328" r:id="rId36"/>
    <p:sldId id="303" r:id="rId37"/>
    <p:sldId id="423" r:id="rId38"/>
    <p:sldId id="424" r:id="rId39"/>
    <p:sldId id="425" r:id="rId40"/>
    <p:sldId id="272" r:id="rId41"/>
    <p:sldId id="296" r:id="rId42"/>
    <p:sldId id="309" r:id="rId43"/>
    <p:sldId id="265" r:id="rId44"/>
    <p:sldId id="310" r:id="rId45"/>
    <p:sldId id="311" r:id="rId46"/>
    <p:sldId id="299" r:id="rId47"/>
    <p:sldId id="300" r:id="rId48"/>
    <p:sldId id="314" r:id="rId49"/>
    <p:sldId id="317" r:id="rId50"/>
    <p:sldId id="319" r:id="rId51"/>
    <p:sldId id="320" r:id="rId52"/>
    <p:sldId id="304" r:id="rId53"/>
    <p:sldId id="305" r:id="rId54"/>
    <p:sldId id="426" r:id="rId55"/>
    <p:sldId id="427" r:id="rId5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415"/>
            <p14:sldId id="416"/>
          </p14:sldIdLst>
        </p14:section>
        <p14:section name="Basics of Object-Oriented Programming" id="{FAF5FE7D-F97D-4217-BAD0-A57621B4E66F}">
          <p14:sldIdLst>
            <p14:sldId id="274"/>
            <p14:sldId id="270"/>
            <p14:sldId id="271"/>
            <p14:sldId id="417"/>
            <p14:sldId id="258"/>
          </p14:sldIdLst>
        </p14:section>
        <p14:section name="Class methods and self" id="{6A3AE7C7-B102-4305-9F0F-82AA5AADBC6A}">
          <p14:sldIdLst>
            <p14:sldId id="259"/>
            <p14:sldId id="275"/>
            <p14:sldId id="418"/>
          </p14:sldIdLst>
        </p14:section>
        <p14:section name="The init method" id="{30AEC46E-29FA-43A6-A05C-0D59786068F5}">
          <p14:sldIdLst>
            <p14:sldId id="260"/>
            <p14:sldId id="262"/>
            <p14:sldId id="290"/>
            <p14:sldId id="286"/>
          </p14:sldIdLst>
        </p14:section>
        <p14:section name="Default values in functions and the dict method" id="{E04FC13D-5F29-4564-915C-39FFF233514F}">
          <p14:sldIdLst>
            <p14:sldId id="280"/>
            <p14:sldId id="279"/>
            <p14:sldId id="263"/>
          </p14:sldIdLst>
        </p14:section>
        <p14:section name="Practice 1" id="{D42E618B-4356-4658-9291-C6CB0047E4CD}">
          <p14:sldIdLst>
            <p14:sldId id="419"/>
          </p14:sldIdLst>
        </p14:section>
        <p14:section name="About special methods" id="{C2A85E08-D9A4-4AC4-8384-F4D2682B073D}">
          <p14:sldIdLst>
            <p14:sldId id="420"/>
            <p14:sldId id="330"/>
            <p14:sldId id="333"/>
            <p14:sldId id="331"/>
            <p14:sldId id="332"/>
          </p14:sldIdLst>
        </p14:section>
        <p14:section name="Practice 2" id="{1579C8B9-E8F4-4305-91D5-BBB9E6FC1372}">
          <p14:sldIdLst>
            <p14:sldId id="421"/>
          </p14:sldIdLst>
        </p14:section>
        <p14:section name="Has a relationship" id="{8C1767C3-7403-493E-BF81-5EFFD69A370A}">
          <p14:sldIdLst>
            <p14:sldId id="322"/>
            <p14:sldId id="297"/>
            <p14:sldId id="324"/>
            <p14:sldId id="302"/>
            <p14:sldId id="325"/>
          </p14:sldIdLst>
        </p14:section>
        <p14:section name="Practice 3" id="{15C9D218-CF16-4E4A-8440-18950D63C777}">
          <p14:sldIdLst>
            <p14:sldId id="422"/>
          </p14:sldIdLst>
        </p14:section>
        <p14:section name="Is a relationship" id="{E6CA0B86-1555-4AAB-B079-BB2F9BB343DC}">
          <p14:sldIdLst>
            <p14:sldId id="298"/>
            <p14:sldId id="326"/>
            <p14:sldId id="327"/>
            <p14:sldId id="295"/>
            <p14:sldId id="328"/>
            <p14:sldId id="303"/>
            <p14:sldId id="423"/>
            <p14:sldId id="424"/>
          </p14:sldIdLst>
        </p14:section>
        <p14:section name="Practice 4" id="{4AAC0186-012D-430F-9E29-DBA55933AC62}">
          <p14:sldIdLst>
            <p14:sldId id="425"/>
          </p14:sldIdLst>
        </p14:section>
        <p14:section name="Some good practice in OOP" id="{B2D609FE-6FD0-4D6A-869A-529C498D8113}">
          <p14:sldIdLst>
            <p14:sldId id="272"/>
            <p14:sldId id="296"/>
            <p14:sldId id="309"/>
            <p14:sldId id="265"/>
            <p14:sldId id="310"/>
            <p14:sldId id="311"/>
            <p14:sldId id="299"/>
            <p14:sldId id="300"/>
            <p14:sldId id="314"/>
            <p14:sldId id="317"/>
            <p14:sldId id="319"/>
            <p14:sldId id="320"/>
            <p14:sldId id="304"/>
            <p14:sldId id="305"/>
            <p14:sldId id="426"/>
          </p14:sldIdLst>
        </p14:section>
        <p14:section name="Conclusion" id="{BB91AD5A-933D-49E5-899D-4CB1BEDE4C58}">
          <p14:sldIdLst>
            <p14:sldId id="42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27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ieu De Mari" userId="dfb708c9-d8dc-439f-9a3b-c772bf4a311c" providerId="ADAL" clId="{4398FD17-94BC-4252-90E6-8935B4E03CB2}"/>
    <pc:docChg chg="custSel modSld">
      <pc:chgData name="Matthieu De Mari" userId="dfb708c9-d8dc-439f-9a3b-c772bf4a311c" providerId="ADAL" clId="{4398FD17-94BC-4252-90E6-8935B4E03CB2}" dt="2023-08-15T05:03:46.475" v="7" actId="27636"/>
      <pc:docMkLst>
        <pc:docMk/>
      </pc:docMkLst>
      <pc:sldChg chg="modSp mod">
        <pc:chgData name="Matthieu De Mari" userId="dfb708c9-d8dc-439f-9a3b-c772bf4a311c" providerId="ADAL" clId="{4398FD17-94BC-4252-90E6-8935B4E03CB2}" dt="2023-08-15T05:03:46.475" v="7" actId="27636"/>
        <pc:sldMkLst>
          <pc:docMk/>
          <pc:sldMk cId="3314370689" sldId="256"/>
        </pc:sldMkLst>
      </pc:sldChg>
    </pc:docChg>
  </pc:docChgLst>
  <pc:docChgLst>
    <pc:chgData name="Matthieu De Mari" userId="dfb708c9-d8dc-439f-9a3b-c772bf4a311c" providerId="ADAL" clId="{191D7ED2-2E6C-4135-8031-54792C42FE18}"/>
    <pc:docChg chg="modSld sldOrd">
      <pc:chgData name="Matthieu De Mari" userId="dfb708c9-d8dc-439f-9a3b-c772bf4a311c" providerId="ADAL" clId="{191D7ED2-2E6C-4135-8031-54792C42FE18}" dt="2025-04-04T07:03:26.179" v="1"/>
      <pc:docMkLst>
        <pc:docMk/>
      </pc:docMkLst>
      <pc:sldChg chg="ord">
        <pc:chgData name="Matthieu De Mari" userId="dfb708c9-d8dc-439f-9a3b-c772bf4a311c" providerId="ADAL" clId="{191D7ED2-2E6C-4135-8031-54792C42FE18}" dt="2025-04-04T07:03:26.179" v="1"/>
        <pc:sldMkLst>
          <pc:docMk/>
          <pc:sldMk cId="3347184665" sldId="421"/>
        </pc:sldMkLst>
      </pc:sldChg>
    </pc:docChg>
  </pc:docChgLst>
  <pc:docChgLst>
    <pc:chgData name="Matthieu De Mari" userId="dfb708c9-d8dc-439f-9a3b-c772bf4a311c" providerId="ADAL" clId="{68C09AD4-19BD-47B7-8CFA-E38EB0705241}"/>
    <pc:docChg chg="mod modSld">
      <pc:chgData name="Matthieu De Mari" userId="dfb708c9-d8dc-439f-9a3b-c772bf4a311c" providerId="ADAL" clId="{68C09AD4-19BD-47B7-8CFA-E38EB0705241}" dt="2023-07-25T02:55:19.865" v="14" actId="20577"/>
      <pc:docMkLst>
        <pc:docMk/>
      </pc:docMkLst>
      <pc:sldChg chg="modSp mod">
        <pc:chgData name="Matthieu De Mari" userId="dfb708c9-d8dc-439f-9a3b-c772bf4a311c" providerId="ADAL" clId="{68C09AD4-19BD-47B7-8CFA-E38EB0705241}" dt="2023-07-25T02:55:14.126" v="6" actId="20577"/>
        <pc:sldMkLst>
          <pc:docMk/>
          <pc:sldMk cId="3314370689" sldId="256"/>
        </pc:sldMkLst>
      </pc:sldChg>
      <pc:sldChg chg="modSp mod">
        <pc:chgData name="Matthieu De Mari" userId="dfb708c9-d8dc-439f-9a3b-c772bf4a311c" providerId="ADAL" clId="{68C09AD4-19BD-47B7-8CFA-E38EB0705241}" dt="2023-07-25T02:55:19.865" v="14" actId="20577"/>
        <pc:sldMkLst>
          <pc:docMk/>
          <pc:sldMk cId="2865792470" sldId="257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E3CE84-A7AB-4B1D-9EDA-06DCB67FB9D3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fr-FR"/>
        </a:p>
      </dgm:t>
    </dgm:pt>
    <dgm:pt modelId="{AE2AEC3E-953B-4409-854E-D851BDEDE075}">
      <dgm:prSet phldrT="[Text]"/>
      <dgm:spPr/>
      <dgm:t>
        <a:bodyPr/>
        <a:lstStyle/>
        <a:p>
          <a:r>
            <a:rPr lang="fr-FR" dirty="0" err="1"/>
            <a:t>Weapon</a:t>
          </a:r>
          <a:r>
            <a:rPr lang="fr-FR" dirty="0"/>
            <a:t> </a:t>
          </a:r>
          <a:r>
            <a:rPr lang="fr-FR" dirty="0" err="1"/>
            <a:t>object</a:t>
          </a:r>
          <a:endParaRPr lang="fr-FR" dirty="0"/>
        </a:p>
      </dgm:t>
    </dgm:pt>
    <dgm:pt modelId="{FD4F41F8-513B-4D6A-90AC-23EE360AC258}" type="parTrans" cxnId="{6AB9B069-4E02-4E31-ABC6-1948AA36FF70}">
      <dgm:prSet/>
      <dgm:spPr/>
      <dgm:t>
        <a:bodyPr/>
        <a:lstStyle/>
        <a:p>
          <a:endParaRPr lang="fr-FR"/>
        </a:p>
      </dgm:t>
    </dgm:pt>
    <dgm:pt modelId="{66288508-AC15-4277-B371-A2D8414B257D}" type="sibTrans" cxnId="{6AB9B069-4E02-4E31-ABC6-1948AA36FF70}">
      <dgm:prSet/>
      <dgm:spPr/>
      <dgm:t>
        <a:bodyPr/>
        <a:lstStyle/>
        <a:p>
          <a:endParaRPr lang="fr-FR"/>
        </a:p>
      </dgm:t>
    </dgm:pt>
    <dgm:pt modelId="{CE2A1354-38B1-4325-B91E-E8A67D4AB404}" type="asst">
      <dgm:prSet phldrT="[Text]"/>
      <dgm:spPr/>
      <dgm:t>
        <a:bodyPr/>
        <a:lstStyle/>
        <a:p>
          <a:r>
            <a:rPr lang="fr-FR" dirty="0" err="1"/>
            <a:t>Sword</a:t>
          </a:r>
          <a:r>
            <a:rPr lang="fr-FR" dirty="0"/>
            <a:t> </a:t>
          </a:r>
          <a:r>
            <a:rPr lang="fr-FR" dirty="0" err="1"/>
            <a:t>object</a:t>
          </a:r>
          <a:endParaRPr lang="fr-FR" dirty="0"/>
        </a:p>
      </dgm:t>
    </dgm:pt>
    <dgm:pt modelId="{00B81740-A736-4D3F-B337-8B19F8600DEC}" type="parTrans" cxnId="{9153A950-B173-45A0-8B5C-27DCDBF8BAE5}">
      <dgm:prSet/>
      <dgm:spPr/>
      <dgm:t>
        <a:bodyPr/>
        <a:lstStyle/>
        <a:p>
          <a:endParaRPr lang="fr-FR"/>
        </a:p>
      </dgm:t>
    </dgm:pt>
    <dgm:pt modelId="{B3C91AD2-E9A7-475E-9F45-029FFE72E69C}" type="sibTrans" cxnId="{9153A950-B173-45A0-8B5C-27DCDBF8BAE5}">
      <dgm:prSet/>
      <dgm:spPr/>
      <dgm:t>
        <a:bodyPr/>
        <a:lstStyle/>
        <a:p>
          <a:endParaRPr lang="fr-FR"/>
        </a:p>
      </dgm:t>
    </dgm:pt>
    <dgm:pt modelId="{85D9915B-D60B-4D4D-875E-7B9CE809696B}" type="asst">
      <dgm:prSet phldrT="[Text]"/>
      <dgm:spPr/>
      <dgm:t>
        <a:bodyPr/>
        <a:lstStyle/>
        <a:p>
          <a:r>
            <a:rPr lang="fr-FR" dirty="0"/>
            <a:t>Bow </a:t>
          </a:r>
          <a:r>
            <a:rPr lang="fr-FR" dirty="0" err="1"/>
            <a:t>object</a:t>
          </a:r>
          <a:endParaRPr lang="fr-FR" dirty="0"/>
        </a:p>
      </dgm:t>
    </dgm:pt>
    <dgm:pt modelId="{EBD485B7-3BFE-46FE-BBCA-3BBAE3E0B4FB}" type="parTrans" cxnId="{9D073A71-37F5-4EBB-8168-BDBC842495C8}">
      <dgm:prSet/>
      <dgm:spPr/>
      <dgm:t>
        <a:bodyPr/>
        <a:lstStyle/>
        <a:p>
          <a:endParaRPr lang="fr-FR"/>
        </a:p>
      </dgm:t>
    </dgm:pt>
    <dgm:pt modelId="{D8A07EDB-0340-4364-B13E-FE70AE873C2D}" type="sibTrans" cxnId="{9D073A71-37F5-4EBB-8168-BDBC842495C8}">
      <dgm:prSet/>
      <dgm:spPr/>
      <dgm:t>
        <a:bodyPr/>
        <a:lstStyle/>
        <a:p>
          <a:endParaRPr lang="fr-FR"/>
        </a:p>
      </dgm:t>
    </dgm:pt>
    <dgm:pt modelId="{500C5BD8-3600-45A9-AABE-B64818F73444}" type="asst">
      <dgm:prSet phldrT="[Text]"/>
      <dgm:spPr/>
      <dgm:t>
        <a:bodyPr/>
        <a:lstStyle/>
        <a:p>
          <a:r>
            <a:rPr lang="fr-FR" dirty="0"/>
            <a:t>Staff </a:t>
          </a:r>
          <a:r>
            <a:rPr lang="fr-FR" dirty="0" err="1"/>
            <a:t>object</a:t>
          </a:r>
          <a:endParaRPr lang="fr-FR" dirty="0"/>
        </a:p>
      </dgm:t>
    </dgm:pt>
    <dgm:pt modelId="{08CB891E-4D57-4AE2-9845-C0F72FFC5EEC}" type="parTrans" cxnId="{7B09F461-BCD9-4E63-8DFD-93C7B276DB29}">
      <dgm:prSet/>
      <dgm:spPr/>
      <dgm:t>
        <a:bodyPr/>
        <a:lstStyle/>
        <a:p>
          <a:endParaRPr lang="fr-FR"/>
        </a:p>
      </dgm:t>
    </dgm:pt>
    <dgm:pt modelId="{26E743BF-350A-4A8A-A3AA-FE2F67FFACD6}" type="sibTrans" cxnId="{7B09F461-BCD9-4E63-8DFD-93C7B276DB29}">
      <dgm:prSet/>
      <dgm:spPr/>
      <dgm:t>
        <a:bodyPr/>
        <a:lstStyle/>
        <a:p>
          <a:endParaRPr lang="fr-FR"/>
        </a:p>
      </dgm:t>
    </dgm:pt>
    <dgm:pt modelId="{AB40B926-61C2-4351-B668-6CE6735D80FD}" type="asst">
      <dgm:prSet phldrT="[Text]"/>
      <dgm:spPr/>
      <dgm:t>
        <a:bodyPr/>
        <a:lstStyle/>
        <a:p>
          <a:r>
            <a:rPr lang="fr-FR" dirty="0"/>
            <a:t>Etc.</a:t>
          </a:r>
        </a:p>
      </dgm:t>
    </dgm:pt>
    <dgm:pt modelId="{EBE77805-5C65-45AD-9CFB-1336E90AD3CC}" type="parTrans" cxnId="{20EB660B-465C-4E0E-9BEB-0457F7C841B1}">
      <dgm:prSet/>
      <dgm:spPr/>
      <dgm:t>
        <a:bodyPr/>
        <a:lstStyle/>
        <a:p>
          <a:endParaRPr lang="fr-FR"/>
        </a:p>
      </dgm:t>
    </dgm:pt>
    <dgm:pt modelId="{9E7BCEEE-005A-4213-A1B0-91F876C88866}" type="sibTrans" cxnId="{20EB660B-465C-4E0E-9BEB-0457F7C841B1}">
      <dgm:prSet/>
      <dgm:spPr/>
      <dgm:t>
        <a:bodyPr/>
        <a:lstStyle/>
        <a:p>
          <a:endParaRPr lang="fr-FR"/>
        </a:p>
      </dgm:t>
    </dgm:pt>
    <dgm:pt modelId="{001DE43B-5F26-4E91-96EC-3EDB1A6B880C}" type="pres">
      <dgm:prSet presAssocID="{CDE3CE84-A7AB-4B1D-9EDA-06DCB67FB9D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4340E7C1-F169-47F4-B955-F5D0E821E4EB}" type="pres">
      <dgm:prSet presAssocID="{AE2AEC3E-953B-4409-854E-D851BDEDE075}" presName="root1" presStyleCnt="0"/>
      <dgm:spPr/>
    </dgm:pt>
    <dgm:pt modelId="{CBE3BAF5-0BBF-42C5-9AA5-203818C98FF3}" type="pres">
      <dgm:prSet presAssocID="{AE2AEC3E-953B-4409-854E-D851BDEDE075}" presName="LevelOneTextNode" presStyleLbl="node0" presStyleIdx="0" presStyleCnt="1">
        <dgm:presLayoutVars>
          <dgm:chPref val="3"/>
        </dgm:presLayoutVars>
      </dgm:prSet>
      <dgm:spPr/>
    </dgm:pt>
    <dgm:pt modelId="{2CE4229D-6271-4AA2-801C-251566A444F9}" type="pres">
      <dgm:prSet presAssocID="{AE2AEC3E-953B-4409-854E-D851BDEDE075}" presName="level2hierChild" presStyleCnt="0"/>
      <dgm:spPr/>
    </dgm:pt>
    <dgm:pt modelId="{AFDF0026-0F6F-4852-A980-1DDC9855F4F3}" type="pres">
      <dgm:prSet presAssocID="{00B81740-A736-4D3F-B337-8B19F8600DEC}" presName="conn2-1" presStyleLbl="parChTrans1D2" presStyleIdx="0" presStyleCnt="4"/>
      <dgm:spPr/>
    </dgm:pt>
    <dgm:pt modelId="{A0D256F2-3E4F-4F08-BB53-5C9AA70E4D11}" type="pres">
      <dgm:prSet presAssocID="{00B81740-A736-4D3F-B337-8B19F8600DEC}" presName="connTx" presStyleLbl="parChTrans1D2" presStyleIdx="0" presStyleCnt="4"/>
      <dgm:spPr/>
    </dgm:pt>
    <dgm:pt modelId="{33C95993-8C85-4857-B956-167E65CC429C}" type="pres">
      <dgm:prSet presAssocID="{CE2A1354-38B1-4325-B91E-E8A67D4AB404}" presName="root2" presStyleCnt="0"/>
      <dgm:spPr/>
    </dgm:pt>
    <dgm:pt modelId="{973D07AF-63B7-4A0B-A999-31271AF8D9A5}" type="pres">
      <dgm:prSet presAssocID="{CE2A1354-38B1-4325-B91E-E8A67D4AB404}" presName="LevelTwoTextNode" presStyleLbl="asst1" presStyleIdx="0" presStyleCnt="4">
        <dgm:presLayoutVars>
          <dgm:chPref val="3"/>
        </dgm:presLayoutVars>
      </dgm:prSet>
      <dgm:spPr/>
    </dgm:pt>
    <dgm:pt modelId="{6A87ED9C-0526-4378-9F3E-919171775065}" type="pres">
      <dgm:prSet presAssocID="{CE2A1354-38B1-4325-B91E-E8A67D4AB404}" presName="level3hierChild" presStyleCnt="0"/>
      <dgm:spPr/>
    </dgm:pt>
    <dgm:pt modelId="{99CAFEB3-5E37-47F5-8F97-EA84DE91A55A}" type="pres">
      <dgm:prSet presAssocID="{EBD485B7-3BFE-46FE-BBCA-3BBAE3E0B4FB}" presName="conn2-1" presStyleLbl="parChTrans1D2" presStyleIdx="1" presStyleCnt="4"/>
      <dgm:spPr/>
    </dgm:pt>
    <dgm:pt modelId="{91B2F9BA-6DEE-4A93-AFFA-98C67297C16D}" type="pres">
      <dgm:prSet presAssocID="{EBD485B7-3BFE-46FE-BBCA-3BBAE3E0B4FB}" presName="connTx" presStyleLbl="parChTrans1D2" presStyleIdx="1" presStyleCnt="4"/>
      <dgm:spPr/>
    </dgm:pt>
    <dgm:pt modelId="{2461A86C-8331-476B-ABE9-39B21E66C027}" type="pres">
      <dgm:prSet presAssocID="{85D9915B-D60B-4D4D-875E-7B9CE809696B}" presName="root2" presStyleCnt="0"/>
      <dgm:spPr/>
    </dgm:pt>
    <dgm:pt modelId="{CEC6F6D2-B36F-4796-BDAD-AFC02E57E9E3}" type="pres">
      <dgm:prSet presAssocID="{85D9915B-D60B-4D4D-875E-7B9CE809696B}" presName="LevelTwoTextNode" presStyleLbl="asst1" presStyleIdx="1" presStyleCnt="4">
        <dgm:presLayoutVars>
          <dgm:chPref val="3"/>
        </dgm:presLayoutVars>
      </dgm:prSet>
      <dgm:spPr/>
    </dgm:pt>
    <dgm:pt modelId="{5997A17A-9DBF-4AF9-B5CC-2ADCCC1DE9E3}" type="pres">
      <dgm:prSet presAssocID="{85D9915B-D60B-4D4D-875E-7B9CE809696B}" presName="level3hierChild" presStyleCnt="0"/>
      <dgm:spPr/>
    </dgm:pt>
    <dgm:pt modelId="{D759AA0A-8541-47A8-B7D3-08ADCDBA86BC}" type="pres">
      <dgm:prSet presAssocID="{08CB891E-4D57-4AE2-9845-C0F72FFC5EEC}" presName="conn2-1" presStyleLbl="parChTrans1D2" presStyleIdx="2" presStyleCnt="4"/>
      <dgm:spPr/>
    </dgm:pt>
    <dgm:pt modelId="{07F8FAB7-DBA6-466E-8FC0-30D7ED88C11F}" type="pres">
      <dgm:prSet presAssocID="{08CB891E-4D57-4AE2-9845-C0F72FFC5EEC}" presName="connTx" presStyleLbl="parChTrans1D2" presStyleIdx="2" presStyleCnt="4"/>
      <dgm:spPr/>
    </dgm:pt>
    <dgm:pt modelId="{AC90DD84-4560-4E73-AEC4-2678252DA976}" type="pres">
      <dgm:prSet presAssocID="{500C5BD8-3600-45A9-AABE-B64818F73444}" presName="root2" presStyleCnt="0"/>
      <dgm:spPr/>
    </dgm:pt>
    <dgm:pt modelId="{FAAABA24-1246-4397-B454-B26C586B653C}" type="pres">
      <dgm:prSet presAssocID="{500C5BD8-3600-45A9-AABE-B64818F73444}" presName="LevelTwoTextNode" presStyleLbl="asst1" presStyleIdx="2" presStyleCnt="4">
        <dgm:presLayoutVars>
          <dgm:chPref val="3"/>
        </dgm:presLayoutVars>
      </dgm:prSet>
      <dgm:spPr/>
    </dgm:pt>
    <dgm:pt modelId="{1B9212D6-A487-4832-8A16-CCF2A7B1ECCE}" type="pres">
      <dgm:prSet presAssocID="{500C5BD8-3600-45A9-AABE-B64818F73444}" presName="level3hierChild" presStyleCnt="0"/>
      <dgm:spPr/>
    </dgm:pt>
    <dgm:pt modelId="{74FE6F1F-D979-4FBF-B372-D43EC71C9BCD}" type="pres">
      <dgm:prSet presAssocID="{EBE77805-5C65-45AD-9CFB-1336E90AD3CC}" presName="conn2-1" presStyleLbl="parChTrans1D2" presStyleIdx="3" presStyleCnt="4"/>
      <dgm:spPr/>
    </dgm:pt>
    <dgm:pt modelId="{8FA6E20F-2262-4B32-B409-3E7567074A45}" type="pres">
      <dgm:prSet presAssocID="{EBE77805-5C65-45AD-9CFB-1336E90AD3CC}" presName="connTx" presStyleLbl="parChTrans1D2" presStyleIdx="3" presStyleCnt="4"/>
      <dgm:spPr/>
    </dgm:pt>
    <dgm:pt modelId="{662FF432-8317-403C-9CC2-502F6ED771D5}" type="pres">
      <dgm:prSet presAssocID="{AB40B926-61C2-4351-B668-6CE6735D80FD}" presName="root2" presStyleCnt="0"/>
      <dgm:spPr/>
    </dgm:pt>
    <dgm:pt modelId="{6B31ED55-B41E-42ED-899D-A334004B5D0E}" type="pres">
      <dgm:prSet presAssocID="{AB40B926-61C2-4351-B668-6CE6735D80FD}" presName="LevelTwoTextNode" presStyleLbl="asst1" presStyleIdx="3" presStyleCnt="4">
        <dgm:presLayoutVars>
          <dgm:chPref val="3"/>
        </dgm:presLayoutVars>
      </dgm:prSet>
      <dgm:spPr/>
    </dgm:pt>
    <dgm:pt modelId="{086998C6-C227-430A-9363-4AAE16C1E984}" type="pres">
      <dgm:prSet presAssocID="{AB40B926-61C2-4351-B668-6CE6735D80FD}" presName="level3hierChild" presStyleCnt="0"/>
      <dgm:spPr/>
    </dgm:pt>
  </dgm:ptLst>
  <dgm:cxnLst>
    <dgm:cxn modelId="{20EB660B-465C-4E0E-9BEB-0457F7C841B1}" srcId="{AE2AEC3E-953B-4409-854E-D851BDEDE075}" destId="{AB40B926-61C2-4351-B668-6CE6735D80FD}" srcOrd="3" destOrd="0" parTransId="{EBE77805-5C65-45AD-9CFB-1336E90AD3CC}" sibTransId="{9E7BCEEE-005A-4213-A1B0-91F876C88866}"/>
    <dgm:cxn modelId="{D5C50816-02F6-4509-9086-E7FB9113EC35}" type="presOf" srcId="{AB40B926-61C2-4351-B668-6CE6735D80FD}" destId="{6B31ED55-B41E-42ED-899D-A334004B5D0E}" srcOrd="0" destOrd="0" presId="urn:microsoft.com/office/officeart/2005/8/layout/hierarchy2"/>
    <dgm:cxn modelId="{53C3CA19-AE77-414C-8B1A-46F7C9444F61}" type="presOf" srcId="{CE2A1354-38B1-4325-B91E-E8A67D4AB404}" destId="{973D07AF-63B7-4A0B-A999-31271AF8D9A5}" srcOrd="0" destOrd="0" presId="urn:microsoft.com/office/officeart/2005/8/layout/hierarchy2"/>
    <dgm:cxn modelId="{BF770031-B869-4204-946D-78012BFC7FEB}" type="presOf" srcId="{EBD485B7-3BFE-46FE-BBCA-3BBAE3E0B4FB}" destId="{99CAFEB3-5E37-47F5-8F97-EA84DE91A55A}" srcOrd="0" destOrd="0" presId="urn:microsoft.com/office/officeart/2005/8/layout/hierarchy2"/>
    <dgm:cxn modelId="{F7310E5C-BDA2-4884-961C-07B57EEC3D02}" type="presOf" srcId="{00B81740-A736-4D3F-B337-8B19F8600DEC}" destId="{AFDF0026-0F6F-4852-A980-1DDC9855F4F3}" srcOrd="0" destOrd="0" presId="urn:microsoft.com/office/officeart/2005/8/layout/hierarchy2"/>
    <dgm:cxn modelId="{562A8D5C-3C9D-41C5-93E5-342BAE31ADD9}" type="presOf" srcId="{EBE77805-5C65-45AD-9CFB-1336E90AD3CC}" destId="{74FE6F1F-D979-4FBF-B372-D43EC71C9BCD}" srcOrd="0" destOrd="0" presId="urn:microsoft.com/office/officeart/2005/8/layout/hierarchy2"/>
    <dgm:cxn modelId="{7B09F461-BCD9-4E63-8DFD-93C7B276DB29}" srcId="{AE2AEC3E-953B-4409-854E-D851BDEDE075}" destId="{500C5BD8-3600-45A9-AABE-B64818F73444}" srcOrd="2" destOrd="0" parTransId="{08CB891E-4D57-4AE2-9845-C0F72FFC5EEC}" sibTransId="{26E743BF-350A-4A8A-A3AA-FE2F67FFACD6}"/>
    <dgm:cxn modelId="{6AB9B069-4E02-4E31-ABC6-1948AA36FF70}" srcId="{CDE3CE84-A7AB-4B1D-9EDA-06DCB67FB9D3}" destId="{AE2AEC3E-953B-4409-854E-D851BDEDE075}" srcOrd="0" destOrd="0" parTransId="{FD4F41F8-513B-4D6A-90AC-23EE360AC258}" sibTransId="{66288508-AC15-4277-B371-A2D8414B257D}"/>
    <dgm:cxn modelId="{9153A950-B173-45A0-8B5C-27DCDBF8BAE5}" srcId="{AE2AEC3E-953B-4409-854E-D851BDEDE075}" destId="{CE2A1354-38B1-4325-B91E-E8A67D4AB404}" srcOrd="0" destOrd="0" parTransId="{00B81740-A736-4D3F-B337-8B19F8600DEC}" sibTransId="{B3C91AD2-E9A7-475E-9F45-029FFE72E69C}"/>
    <dgm:cxn modelId="{9D073A71-37F5-4EBB-8168-BDBC842495C8}" srcId="{AE2AEC3E-953B-4409-854E-D851BDEDE075}" destId="{85D9915B-D60B-4D4D-875E-7B9CE809696B}" srcOrd="1" destOrd="0" parTransId="{EBD485B7-3BFE-46FE-BBCA-3BBAE3E0B4FB}" sibTransId="{D8A07EDB-0340-4364-B13E-FE70AE873C2D}"/>
    <dgm:cxn modelId="{8DE9235A-87F5-4A9F-AF95-3B82862DF232}" type="presOf" srcId="{85D9915B-D60B-4D4D-875E-7B9CE809696B}" destId="{CEC6F6D2-B36F-4796-BDAD-AFC02E57E9E3}" srcOrd="0" destOrd="0" presId="urn:microsoft.com/office/officeart/2005/8/layout/hierarchy2"/>
    <dgm:cxn modelId="{87D9E1B4-ED44-4C77-9238-F60591C1D0A2}" type="presOf" srcId="{EBD485B7-3BFE-46FE-BBCA-3BBAE3E0B4FB}" destId="{91B2F9BA-6DEE-4A93-AFFA-98C67297C16D}" srcOrd="1" destOrd="0" presId="urn:microsoft.com/office/officeart/2005/8/layout/hierarchy2"/>
    <dgm:cxn modelId="{C5D990BE-A1CC-4195-8FE9-F858C142D0CB}" type="presOf" srcId="{500C5BD8-3600-45A9-AABE-B64818F73444}" destId="{FAAABA24-1246-4397-B454-B26C586B653C}" srcOrd="0" destOrd="0" presId="urn:microsoft.com/office/officeart/2005/8/layout/hierarchy2"/>
    <dgm:cxn modelId="{EAE7DEC7-669E-4630-AA32-24F09AD7C53D}" type="presOf" srcId="{00B81740-A736-4D3F-B337-8B19F8600DEC}" destId="{A0D256F2-3E4F-4F08-BB53-5C9AA70E4D11}" srcOrd="1" destOrd="0" presId="urn:microsoft.com/office/officeart/2005/8/layout/hierarchy2"/>
    <dgm:cxn modelId="{04F9BCD3-1479-444C-978D-5ADF0D3E49FF}" type="presOf" srcId="{08CB891E-4D57-4AE2-9845-C0F72FFC5EEC}" destId="{07F8FAB7-DBA6-466E-8FC0-30D7ED88C11F}" srcOrd="1" destOrd="0" presId="urn:microsoft.com/office/officeart/2005/8/layout/hierarchy2"/>
    <dgm:cxn modelId="{A65586D5-51E0-403E-BFE5-CE91E45BFD50}" type="presOf" srcId="{EBE77805-5C65-45AD-9CFB-1336E90AD3CC}" destId="{8FA6E20F-2262-4B32-B409-3E7567074A45}" srcOrd="1" destOrd="0" presId="urn:microsoft.com/office/officeart/2005/8/layout/hierarchy2"/>
    <dgm:cxn modelId="{0A475BDA-B3E4-4791-9785-24664640F1DE}" type="presOf" srcId="{AE2AEC3E-953B-4409-854E-D851BDEDE075}" destId="{CBE3BAF5-0BBF-42C5-9AA5-203818C98FF3}" srcOrd="0" destOrd="0" presId="urn:microsoft.com/office/officeart/2005/8/layout/hierarchy2"/>
    <dgm:cxn modelId="{6261CEE7-004C-478D-99E4-44107F59382F}" type="presOf" srcId="{CDE3CE84-A7AB-4B1D-9EDA-06DCB67FB9D3}" destId="{001DE43B-5F26-4E91-96EC-3EDB1A6B880C}" srcOrd="0" destOrd="0" presId="urn:microsoft.com/office/officeart/2005/8/layout/hierarchy2"/>
    <dgm:cxn modelId="{56CB58FD-DF7C-4313-81C6-CE7219C070D9}" type="presOf" srcId="{08CB891E-4D57-4AE2-9845-C0F72FFC5EEC}" destId="{D759AA0A-8541-47A8-B7D3-08ADCDBA86BC}" srcOrd="0" destOrd="0" presId="urn:microsoft.com/office/officeart/2005/8/layout/hierarchy2"/>
    <dgm:cxn modelId="{5767A1A2-5998-42DD-B1A3-E423AD148B58}" type="presParOf" srcId="{001DE43B-5F26-4E91-96EC-3EDB1A6B880C}" destId="{4340E7C1-F169-47F4-B955-F5D0E821E4EB}" srcOrd="0" destOrd="0" presId="urn:microsoft.com/office/officeart/2005/8/layout/hierarchy2"/>
    <dgm:cxn modelId="{B31ADD8D-B60A-4BA9-BF9D-E04EA97ADDDB}" type="presParOf" srcId="{4340E7C1-F169-47F4-B955-F5D0E821E4EB}" destId="{CBE3BAF5-0BBF-42C5-9AA5-203818C98FF3}" srcOrd="0" destOrd="0" presId="urn:microsoft.com/office/officeart/2005/8/layout/hierarchy2"/>
    <dgm:cxn modelId="{0CCF45C9-9C11-41F7-B0B0-7B05F350AAE5}" type="presParOf" srcId="{4340E7C1-F169-47F4-B955-F5D0E821E4EB}" destId="{2CE4229D-6271-4AA2-801C-251566A444F9}" srcOrd="1" destOrd="0" presId="urn:microsoft.com/office/officeart/2005/8/layout/hierarchy2"/>
    <dgm:cxn modelId="{1773C3B1-D44C-474C-A8DC-27BB2D05ED9C}" type="presParOf" srcId="{2CE4229D-6271-4AA2-801C-251566A444F9}" destId="{AFDF0026-0F6F-4852-A980-1DDC9855F4F3}" srcOrd="0" destOrd="0" presId="urn:microsoft.com/office/officeart/2005/8/layout/hierarchy2"/>
    <dgm:cxn modelId="{768DFF24-BACD-41FC-86C2-22A97BE6006E}" type="presParOf" srcId="{AFDF0026-0F6F-4852-A980-1DDC9855F4F3}" destId="{A0D256F2-3E4F-4F08-BB53-5C9AA70E4D11}" srcOrd="0" destOrd="0" presId="urn:microsoft.com/office/officeart/2005/8/layout/hierarchy2"/>
    <dgm:cxn modelId="{713B6A49-A5FB-4B07-B656-800899D7B374}" type="presParOf" srcId="{2CE4229D-6271-4AA2-801C-251566A444F9}" destId="{33C95993-8C85-4857-B956-167E65CC429C}" srcOrd="1" destOrd="0" presId="urn:microsoft.com/office/officeart/2005/8/layout/hierarchy2"/>
    <dgm:cxn modelId="{9350E1F8-F2D2-46F7-B19F-67A04CE7EA6F}" type="presParOf" srcId="{33C95993-8C85-4857-B956-167E65CC429C}" destId="{973D07AF-63B7-4A0B-A999-31271AF8D9A5}" srcOrd="0" destOrd="0" presId="urn:microsoft.com/office/officeart/2005/8/layout/hierarchy2"/>
    <dgm:cxn modelId="{BA302857-0613-43AC-9B6C-B8E7246563FD}" type="presParOf" srcId="{33C95993-8C85-4857-B956-167E65CC429C}" destId="{6A87ED9C-0526-4378-9F3E-919171775065}" srcOrd="1" destOrd="0" presId="urn:microsoft.com/office/officeart/2005/8/layout/hierarchy2"/>
    <dgm:cxn modelId="{2B9C4AC6-4818-4F2D-BE61-8BB57F389EBD}" type="presParOf" srcId="{2CE4229D-6271-4AA2-801C-251566A444F9}" destId="{99CAFEB3-5E37-47F5-8F97-EA84DE91A55A}" srcOrd="2" destOrd="0" presId="urn:microsoft.com/office/officeart/2005/8/layout/hierarchy2"/>
    <dgm:cxn modelId="{66B1C85F-E8BC-43B0-B085-5C3149BDF345}" type="presParOf" srcId="{99CAFEB3-5E37-47F5-8F97-EA84DE91A55A}" destId="{91B2F9BA-6DEE-4A93-AFFA-98C67297C16D}" srcOrd="0" destOrd="0" presId="urn:microsoft.com/office/officeart/2005/8/layout/hierarchy2"/>
    <dgm:cxn modelId="{D3E30C09-4C96-4A86-AB8B-52B591D96994}" type="presParOf" srcId="{2CE4229D-6271-4AA2-801C-251566A444F9}" destId="{2461A86C-8331-476B-ABE9-39B21E66C027}" srcOrd="3" destOrd="0" presId="urn:microsoft.com/office/officeart/2005/8/layout/hierarchy2"/>
    <dgm:cxn modelId="{3E838E57-68EF-464E-9267-E1683BFA5351}" type="presParOf" srcId="{2461A86C-8331-476B-ABE9-39B21E66C027}" destId="{CEC6F6D2-B36F-4796-BDAD-AFC02E57E9E3}" srcOrd="0" destOrd="0" presId="urn:microsoft.com/office/officeart/2005/8/layout/hierarchy2"/>
    <dgm:cxn modelId="{AAFE9071-C1DB-4882-AEB0-0106367242FA}" type="presParOf" srcId="{2461A86C-8331-476B-ABE9-39B21E66C027}" destId="{5997A17A-9DBF-4AF9-B5CC-2ADCCC1DE9E3}" srcOrd="1" destOrd="0" presId="urn:microsoft.com/office/officeart/2005/8/layout/hierarchy2"/>
    <dgm:cxn modelId="{0CE97548-8706-4EA7-8905-F68CD836E158}" type="presParOf" srcId="{2CE4229D-6271-4AA2-801C-251566A444F9}" destId="{D759AA0A-8541-47A8-B7D3-08ADCDBA86BC}" srcOrd="4" destOrd="0" presId="urn:microsoft.com/office/officeart/2005/8/layout/hierarchy2"/>
    <dgm:cxn modelId="{6932539D-A735-4FC9-B8AB-A6AAC75D2A76}" type="presParOf" srcId="{D759AA0A-8541-47A8-B7D3-08ADCDBA86BC}" destId="{07F8FAB7-DBA6-466E-8FC0-30D7ED88C11F}" srcOrd="0" destOrd="0" presId="urn:microsoft.com/office/officeart/2005/8/layout/hierarchy2"/>
    <dgm:cxn modelId="{26A4D216-5BF1-4550-B256-663FBD22205E}" type="presParOf" srcId="{2CE4229D-6271-4AA2-801C-251566A444F9}" destId="{AC90DD84-4560-4E73-AEC4-2678252DA976}" srcOrd="5" destOrd="0" presId="urn:microsoft.com/office/officeart/2005/8/layout/hierarchy2"/>
    <dgm:cxn modelId="{BE9B0C62-945B-4A76-B3BB-ED96D3FD8514}" type="presParOf" srcId="{AC90DD84-4560-4E73-AEC4-2678252DA976}" destId="{FAAABA24-1246-4397-B454-B26C586B653C}" srcOrd="0" destOrd="0" presId="urn:microsoft.com/office/officeart/2005/8/layout/hierarchy2"/>
    <dgm:cxn modelId="{C7AFFA1F-7924-420B-BCF6-23288AE0CF21}" type="presParOf" srcId="{AC90DD84-4560-4E73-AEC4-2678252DA976}" destId="{1B9212D6-A487-4832-8A16-CCF2A7B1ECCE}" srcOrd="1" destOrd="0" presId="urn:microsoft.com/office/officeart/2005/8/layout/hierarchy2"/>
    <dgm:cxn modelId="{0EF453BA-64A7-42D5-B968-70A8F940DBBA}" type="presParOf" srcId="{2CE4229D-6271-4AA2-801C-251566A444F9}" destId="{74FE6F1F-D979-4FBF-B372-D43EC71C9BCD}" srcOrd="6" destOrd="0" presId="urn:microsoft.com/office/officeart/2005/8/layout/hierarchy2"/>
    <dgm:cxn modelId="{3AC13671-92DB-4C9B-B989-FAC240CCAEDB}" type="presParOf" srcId="{74FE6F1F-D979-4FBF-B372-D43EC71C9BCD}" destId="{8FA6E20F-2262-4B32-B409-3E7567074A45}" srcOrd="0" destOrd="0" presId="urn:microsoft.com/office/officeart/2005/8/layout/hierarchy2"/>
    <dgm:cxn modelId="{3488E117-D4D0-4DA0-A87D-81E71F416CAD}" type="presParOf" srcId="{2CE4229D-6271-4AA2-801C-251566A444F9}" destId="{662FF432-8317-403C-9CC2-502F6ED771D5}" srcOrd="7" destOrd="0" presId="urn:microsoft.com/office/officeart/2005/8/layout/hierarchy2"/>
    <dgm:cxn modelId="{43FB88C0-91D5-4FE2-AE8A-6FAD8D5AAD43}" type="presParOf" srcId="{662FF432-8317-403C-9CC2-502F6ED771D5}" destId="{6B31ED55-B41E-42ED-899D-A334004B5D0E}" srcOrd="0" destOrd="0" presId="urn:microsoft.com/office/officeart/2005/8/layout/hierarchy2"/>
    <dgm:cxn modelId="{64E36B74-38DA-4837-97A7-E95AE45C3FD8}" type="presParOf" srcId="{662FF432-8317-403C-9CC2-502F6ED771D5}" destId="{086998C6-C227-430A-9363-4AAE16C1E984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C74C8F8-D4C7-4F33-95CE-06BF1E12C892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C5F4A9AA-9205-4F72-B927-4C2B9CD76503}">
      <dgm:prSet phldrT="[Text]"/>
      <dgm:spPr/>
      <dgm:t>
        <a:bodyPr/>
        <a:lstStyle/>
        <a:p>
          <a:r>
            <a:rPr lang="fr-FR" dirty="0" err="1"/>
            <a:t>Sword</a:t>
          </a:r>
          <a:r>
            <a:rPr lang="fr-FR" dirty="0"/>
            <a:t> </a:t>
          </a:r>
          <a:r>
            <a:rPr lang="fr-FR" dirty="0" err="1"/>
            <a:t>object</a:t>
          </a:r>
          <a:endParaRPr lang="fr-FR" dirty="0"/>
        </a:p>
      </dgm:t>
    </dgm:pt>
    <dgm:pt modelId="{2C15D7AB-2891-4353-BD8C-C968D693B47C}" type="parTrans" cxnId="{20857823-49A1-4708-B43D-623D1F46065D}">
      <dgm:prSet/>
      <dgm:spPr/>
      <dgm:t>
        <a:bodyPr/>
        <a:lstStyle/>
        <a:p>
          <a:endParaRPr lang="fr-FR"/>
        </a:p>
      </dgm:t>
    </dgm:pt>
    <dgm:pt modelId="{AF3281C9-5B40-4D15-923F-FE23292800B1}" type="sibTrans" cxnId="{20857823-49A1-4708-B43D-623D1F46065D}">
      <dgm:prSet/>
      <dgm:spPr/>
      <dgm:t>
        <a:bodyPr/>
        <a:lstStyle/>
        <a:p>
          <a:endParaRPr lang="fr-FR"/>
        </a:p>
      </dgm:t>
    </dgm:pt>
    <dgm:pt modelId="{C4E779FC-69A7-465B-ABA9-D9737CCCC1D9}">
      <dgm:prSet phldrT="[Text]"/>
      <dgm:spPr/>
      <dgm:t>
        <a:bodyPr/>
        <a:lstStyle/>
        <a:p>
          <a:r>
            <a:rPr lang="fr-FR" dirty="0" err="1"/>
            <a:t>Weapon</a:t>
          </a:r>
          <a:r>
            <a:rPr lang="fr-FR" dirty="0"/>
            <a:t> </a:t>
          </a:r>
          <a:r>
            <a:rPr lang="fr-FR" dirty="0" err="1"/>
            <a:t>object</a:t>
          </a:r>
          <a:endParaRPr lang="fr-FR" dirty="0"/>
        </a:p>
      </dgm:t>
    </dgm:pt>
    <dgm:pt modelId="{FA70CCC6-E07A-4F25-9708-1273BBCE6459}" type="parTrans" cxnId="{6D5307E7-BAB5-4E16-A632-84B5D883648F}">
      <dgm:prSet/>
      <dgm:spPr/>
      <dgm:t>
        <a:bodyPr/>
        <a:lstStyle/>
        <a:p>
          <a:endParaRPr lang="fr-FR"/>
        </a:p>
      </dgm:t>
    </dgm:pt>
    <dgm:pt modelId="{DD3B45E1-5AA2-495C-B2FF-109E00B2F8F4}" type="sibTrans" cxnId="{6D5307E7-BAB5-4E16-A632-84B5D883648F}">
      <dgm:prSet/>
      <dgm:spPr/>
      <dgm:t>
        <a:bodyPr/>
        <a:lstStyle/>
        <a:p>
          <a:endParaRPr lang="fr-FR"/>
        </a:p>
      </dgm:t>
    </dgm:pt>
    <dgm:pt modelId="{6382C3FA-A427-47AC-A974-ED17C98CD6FF}" type="pres">
      <dgm:prSet presAssocID="{2C74C8F8-D4C7-4F33-95CE-06BF1E12C892}" presName="Name0" presStyleCnt="0">
        <dgm:presLayoutVars>
          <dgm:dir/>
          <dgm:resizeHandles val="exact"/>
        </dgm:presLayoutVars>
      </dgm:prSet>
      <dgm:spPr/>
    </dgm:pt>
    <dgm:pt modelId="{FBC82B55-EECC-498B-8E52-54E70A42A9C8}" type="pres">
      <dgm:prSet presAssocID="{C5F4A9AA-9205-4F72-B927-4C2B9CD76503}" presName="node" presStyleLbl="node1" presStyleIdx="0" presStyleCnt="2" custScaleX="42359">
        <dgm:presLayoutVars>
          <dgm:bulletEnabled val="1"/>
        </dgm:presLayoutVars>
      </dgm:prSet>
      <dgm:spPr/>
    </dgm:pt>
    <dgm:pt modelId="{7433E362-680B-4766-91EA-CD21903DABD7}" type="pres">
      <dgm:prSet presAssocID="{AF3281C9-5B40-4D15-923F-FE23292800B1}" presName="sibTrans" presStyleLbl="sibTrans2D1" presStyleIdx="0" presStyleCnt="1" custScaleX="152833"/>
      <dgm:spPr/>
    </dgm:pt>
    <dgm:pt modelId="{27F37879-708A-4238-879C-5784E2DE4FCA}" type="pres">
      <dgm:prSet presAssocID="{AF3281C9-5B40-4D15-923F-FE23292800B1}" presName="connectorText" presStyleLbl="sibTrans2D1" presStyleIdx="0" presStyleCnt="1"/>
      <dgm:spPr/>
    </dgm:pt>
    <dgm:pt modelId="{20CF4BBA-13BC-458F-8728-CD69254A2438}" type="pres">
      <dgm:prSet presAssocID="{C4E779FC-69A7-465B-ABA9-D9737CCCC1D9}" presName="node" presStyleLbl="node1" presStyleIdx="1" presStyleCnt="2" custScaleX="42359">
        <dgm:presLayoutVars>
          <dgm:bulletEnabled val="1"/>
        </dgm:presLayoutVars>
      </dgm:prSet>
      <dgm:spPr/>
    </dgm:pt>
  </dgm:ptLst>
  <dgm:cxnLst>
    <dgm:cxn modelId="{20857823-49A1-4708-B43D-623D1F46065D}" srcId="{2C74C8F8-D4C7-4F33-95CE-06BF1E12C892}" destId="{C5F4A9AA-9205-4F72-B927-4C2B9CD76503}" srcOrd="0" destOrd="0" parTransId="{2C15D7AB-2891-4353-BD8C-C968D693B47C}" sibTransId="{AF3281C9-5B40-4D15-923F-FE23292800B1}"/>
    <dgm:cxn modelId="{8A989660-508C-4951-8074-F4B1B19DC4A2}" type="presOf" srcId="{AF3281C9-5B40-4D15-923F-FE23292800B1}" destId="{7433E362-680B-4766-91EA-CD21903DABD7}" srcOrd="0" destOrd="0" presId="urn:microsoft.com/office/officeart/2005/8/layout/process1"/>
    <dgm:cxn modelId="{D2590E4F-2B4D-4ABD-81EC-542A3F4477CA}" type="presOf" srcId="{C4E779FC-69A7-465B-ABA9-D9737CCCC1D9}" destId="{20CF4BBA-13BC-458F-8728-CD69254A2438}" srcOrd="0" destOrd="0" presId="urn:microsoft.com/office/officeart/2005/8/layout/process1"/>
    <dgm:cxn modelId="{5F9F2E7E-BA74-408B-9A7A-5D8E18D3FD59}" type="presOf" srcId="{AF3281C9-5B40-4D15-923F-FE23292800B1}" destId="{27F37879-708A-4238-879C-5784E2DE4FCA}" srcOrd="1" destOrd="0" presId="urn:microsoft.com/office/officeart/2005/8/layout/process1"/>
    <dgm:cxn modelId="{7369A587-5C9D-40C5-B07C-BFB056E73F6E}" type="presOf" srcId="{2C74C8F8-D4C7-4F33-95CE-06BF1E12C892}" destId="{6382C3FA-A427-47AC-A974-ED17C98CD6FF}" srcOrd="0" destOrd="0" presId="urn:microsoft.com/office/officeart/2005/8/layout/process1"/>
    <dgm:cxn modelId="{4408C089-EA6C-4E21-8284-AEC5EBA7DF26}" type="presOf" srcId="{C5F4A9AA-9205-4F72-B927-4C2B9CD76503}" destId="{FBC82B55-EECC-498B-8E52-54E70A42A9C8}" srcOrd="0" destOrd="0" presId="urn:microsoft.com/office/officeart/2005/8/layout/process1"/>
    <dgm:cxn modelId="{6D5307E7-BAB5-4E16-A632-84B5D883648F}" srcId="{2C74C8F8-D4C7-4F33-95CE-06BF1E12C892}" destId="{C4E779FC-69A7-465B-ABA9-D9737CCCC1D9}" srcOrd="1" destOrd="0" parTransId="{FA70CCC6-E07A-4F25-9708-1273BBCE6459}" sibTransId="{DD3B45E1-5AA2-495C-B2FF-109E00B2F8F4}"/>
    <dgm:cxn modelId="{7B0BC602-D7A9-4E1C-BB8D-FFC11379E31D}" type="presParOf" srcId="{6382C3FA-A427-47AC-A974-ED17C98CD6FF}" destId="{FBC82B55-EECC-498B-8E52-54E70A42A9C8}" srcOrd="0" destOrd="0" presId="urn:microsoft.com/office/officeart/2005/8/layout/process1"/>
    <dgm:cxn modelId="{C910B9BB-F243-46E3-AC40-74718BD72433}" type="presParOf" srcId="{6382C3FA-A427-47AC-A974-ED17C98CD6FF}" destId="{7433E362-680B-4766-91EA-CD21903DABD7}" srcOrd="1" destOrd="0" presId="urn:microsoft.com/office/officeart/2005/8/layout/process1"/>
    <dgm:cxn modelId="{F2F892B7-80E8-4112-A69C-AC97E43440E8}" type="presParOf" srcId="{7433E362-680B-4766-91EA-CD21903DABD7}" destId="{27F37879-708A-4238-879C-5784E2DE4FCA}" srcOrd="0" destOrd="0" presId="urn:microsoft.com/office/officeart/2005/8/layout/process1"/>
    <dgm:cxn modelId="{20DA71A2-6189-4148-A4F6-433632675142}" type="presParOf" srcId="{6382C3FA-A427-47AC-A974-ED17C98CD6FF}" destId="{20CF4BBA-13BC-458F-8728-CD69254A2438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3BAF5-0BBF-42C5-9AA5-203818C98FF3}">
      <dsp:nvSpPr>
        <dsp:cNvPr id="0" name=""/>
        <dsp:cNvSpPr/>
      </dsp:nvSpPr>
      <dsp:spPr>
        <a:xfrm>
          <a:off x="410770" y="1469518"/>
          <a:ext cx="1702716" cy="8513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 err="1"/>
            <a:t>Weapon</a:t>
          </a:r>
          <a:r>
            <a:rPr lang="fr-FR" sz="2700" kern="1200" dirty="0"/>
            <a:t> </a:t>
          </a:r>
          <a:r>
            <a:rPr lang="fr-FR" sz="2700" kern="1200" dirty="0" err="1"/>
            <a:t>object</a:t>
          </a:r>
          <a:endParaRPr lang="fr-FR" sz="2700" kern="1200" dirty="0"/>
        </a:p>
      </dsp:txBody>
      <dsp:txXfrm>
        <a:off x="435705" y="1494453"/>
        <a:ext cx="1652846" cy="801488"/>
      </dsp:txXfrm>
    </dsp:sp>
    <dsp:sp modelId="{AFDF0026-0F6F-4852-A980-1DDC9855F4F3}">
      <dsp:nvSpPr>
        <dsp:cNvPr id="0" name=""/>
        <dsp:cNvSpPr/>
      </dsp:nvSpPr>
      <dsp:spPr>
        <a:xfrm rot="17692822">
          <a:off x="1644610" y="1140686"/>
          <a:ext cx="1618840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618840" y="2021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2413559" y="1120429"/>
        <a:ext cx="80942" cy="80942"/>
      </dsp:txXfrm>
    </dsp:sp>
    <dsp:sp modelId="{973D07AF-63B7-4A0B-A999-31271AF8D9A5}">
      <dsp:nvSpPr>
        <dsp:cNvPr id="0" name=""/>
        <dsp:cNvSpPr/>
      </dsp:nvSpPr>
      <dsp:spPr>
        <a:xfrm>
          <a:off x="2794573" y="925"/>
          <a:ext cx="1702716" cy="8513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 err="1"/>
            <a:t>Sword</a:t>
          </a:r>
          <a:r>
            <a:rPr lang="fr-FR" sz="2700" kern="1200" dirty="0"/>
            <a:t> </a:t>
          </a:r>
          <a:r>
            <a:rPr lang="fr-FR" sz="2700" kern="1200" dirty="0" err="1"/>
            <a:t>object</a:t>
          </a:r>
          <a:endParaRPr lang="fr-FR" sz="2700" kern="1200" dirty="0"/>
        </a:p>
      </dsp:txBody>
      <dsp:txXfrm>
        <a:off x="2819508" y="25860"/>
        <a:ext cx="1652846" cy="801488"/>
      </dsp:txXfrm>
    </dsp:sp>
    <dsp:sp modelId="{99CAFEB3-5E37-47F5-8F97-EA84DE91A55A}">
      <dsp:nvSpPr>
        <dsp:cNvPr id="0" name=""/>
        <dsp:cNvSpPr/>
      </dsp:nvSpPr>
      <dsp:spPr>
        <a:xfrm rot="19457599">
          <a:off x="2034650" y="1630217"/>
          <a:ext cx="838760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838760" y="2021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2433061" y="1629462"/>
        <a:ext cx="41938" cy="41938"/>
      </dsp:txXfrm>
    </dsp:sp>
    <dsp:sp modelId="{CEC6F6D2-B36F-4796-BDAD-AFC02E57E9E3}">
      <dsp:nvSpPr>
        <dsp:cNvPr id="0" name=""/>
        <dsp:cNvSpPr/>
      </dsp:nvSpPr>
      <dsp:spPr>
        <a:xfrm>
          <a:off x="2794573" y="979987"/>
          <a:ext cx="1702716" cy="8513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Bow </a:t>
          </a:r>
          <a:r>
            <a:rPr lang="fr-FR" sz="2700" kern="1200" dirty="0" err="1"/>
            <a:t>object</a:t>
          </a:r>
          <a:endParaRPr lang="fr-FR" sz="2700" kern="1200" dirty="0"/>
        </a:p>
      </dsp:txBody>
      <dsp:txXfrm>
        <a:off x="2819508" y="1004922"/>
        <a:ext cx="1652846" cy="801488"/>
      </dsp:txXfrm>
    </dsp:sp>
    <dsp:sp modelId="{D759AA0A-8541-47A8-B7D3-08ADCDBA86BC}">
      <dsp:nvSpPr>
        <dsp:cNvPr id="0" name=""/>
        <dsp:cNvSpPr/>
      </dsp:nvSpPr>
      <dsp:spPr>
        <a:xfrm rot="2142401">
          <a:off x="2034650" y="2119748"/>
          <a:ext cx="838760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838760" y="2021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2433061" y="2118993"/>
        <a:ext cx="41938" cy="41938"/>
      </dsp:txXfrm>
    </dsp:sp>
    <dsp:sp modelId="{FAAABA24-1246-4397-B454-B26C586B653C}">
      <dsp:nvSpPr>
        <dsp:cNvPr id="0" name=""/>
        <dsp:cNvSpPr/>
      </dsp:nvSpPr>
      <dsp:spPr>
        <a:xfrm>
          <a:off x="2794573" y="1959049"/>
          <a:ext cx="1702716" cy="8513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Staff </a:t>
          </a:r>
          <a:r>
            <a:rPr lang="fr-FR" sz="2700" kern="1200" dirty="0" err="1"/>
            <a:t>object</a:t>
          </a:r>
          <a:endParaRPr lang="fr-FR" sz="2700" kern="1200" dirty="0"/>
        </a:p>
      </dsp:txBody>
      <dsp:txXfrm>
        <a:off x="2819508" y="1983984"/>
        <a:ext cx="1652846" cy="801488"/>
      </dsp:txXfrm>
    </dsp:sp>
    <dsp:sp modelId="{74FE6F1F-D979-4FBF-B372-D43EC71C9BCD}">
      <dsp:nvSpPr>
        <dsp:cNvPr id="0" name=""/>
        <dsp:cNvSpPr/>
      </dsp:nvSpPr>
      <dsp:spPr>
        <a:xfrm rot="3907178">
          <a:off x="1644610" y="2609279"/>
          <a:ext cx="1618840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618840" y="2021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2413559" y="2589022"/>
        <a:ext cx="80942" cy="80942"/>
      </dsp:txXfrm>
    </dsp:sp>
    <dsp:sp modelId="{6B31ED55-B41E-42ED-899D-A334004B5D0E}">
      <dsp:nvSpPr>
        <dsp:cNvPr id="0" name=""/>
        <dsp:cNvSpPr/>
      </dsp:nvSpPr>
      <dsp:spPr>
        <a:xfrm>
          <a:off x="2794573" y="2938111"/>
          <a:ext cx="1702716" cy="85135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Etc.</a:t>
          </a:r>
        </a:p>
      </dsp:txBody>
      <dsp:txXfrm>
        <a:off x="2819508" y="2963046"/>
        <a:ext cx="1652846" cy="8014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BC82B55-EECC-498B-8E52-54E70A42A9C8}">
      <dsp:nvSpPr>
        <dsp:cNvPr id="0" name=""/>
        <dsp:cNvSpPr/>
      </dsp:nvSpPr>
      <dsp:spPr>
        <a:xfrm>
          <a:off x="195" y="0"/>
          <a:ext cx="2083573" cy="13364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 err="1"/>
            <a:t>Sword</a:t>
          </a:r>
          <a:r>
            <a:rPr lang="fr-FR" sz="3400" kern="1200" dirty="0"/>
            <a:t> </a:t>
          </a:r>
          <a:r>
            <a:rPr lang="fr-FR" sz="3400" kern="1200" dirty="0" err="1"/>
            <a:t>object</a:t>
          </a:r>
          <a:endParaRPr lang="fr-FR" sz="3400" kern="1200" dirty="0"/>
        </a:p>
      </dsp:txBody>
      <dsp:txXfrm>
        <a:off x="39338" y="39143"/>
        <a:ext cx="2005287" cy="1258145"/>
      </dsp:txXfrm>
    </dsp:sp>
    <dsp:sp modelId="{7433E362-680B-4766-91EA-CD21903DABD7}">
      <dsp:nvSpPr>
        <dsp:cNvPr id="0" name=""/>
        <dsp:cNvSpPr/>
      </dsp:nvSpPr>
      <dsp:spPr>
        <a:xfrm>
          <a:off x="2300183" y="58278"/>
          <a:ext cx="1593735" cy="121987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2700" kern="1200"/>
        </a:p>
      </dsp:txBody>
      <dsp:txXfrm>
        <a:off x="2300183" y="302253"/>
        <a:ext cx="1227773" cy="731923"/>
      </dsp:txXfrm>
    </dsp:sp>
    <dsp:sp modelId="{20CF4BBA-13BC-458F-8728-CD69254A2438}">
      <dsp:nvSpPr>
        <dsp:cNvPr id="0" name=""/>
        <dsp:cNvSpPr/>
      </dsp:nvSpPr>
      <dsp:spPr>
        <a:xfrm>
          <a:off x="4051307" y="0"/>
          <a:ext cx="2083573" cy="13364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400" kern="1200" dirty="0" err="1"/>
            <a:t>Weapon</a:t>
          </a:r>
          <a:r>
            <a:rPr lang="fr-FR" sz="3400" kern="1200" dirty="0"/>
            <a:t> </a:t>
          </a:r>
          <a:r>
            <a:rPr lang="fr-FR" sz="3400" kern="1200" dirty="0" err="1"/>
            <a:t>object</a:t>
          </a:r>
          <a:endParaRPr lang="fr-FR" sz="3400" kern="1200" dirty="0"/>
        </a:p>
      </dsp:txBody>
      <dsp:txXfrm>
        <a:off x="4090450" y="39143"/>
        <a:ext cx="2005287" cy="12581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A21F9-E144-417A-98C6-04FF5303EF89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2893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4/4/2025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docs.python.org/3/reference/datamodel.html#special-method-names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6310"/>
            <a:ext cx="12192000" cy="3897006"/>
          </a:xfrm>
        </p:spPr>
        <p:txBody>
          <a:bodyPr>
            <a:normAutofit fontScale="90000"/>
          </a:bodyPr>
          <a:lstStyle/>
          <a:p>
            <a:r>
              <a:rPr lang="en-US" dirty="0"/>
              <a:t>A gamified introduction to</a:t>
            </a:r>
            <a:br>
              <a:rPr lang="en-US" dirty="0"/>
            </a:br>
            <a:r>
              <a:rPr lang="en-US" dirty="0"/>
              <a:t>Python Programming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Lecture 15</a:t>
            </a:r>
            <a:br>
              <a:rPr lang="en-US" dirty="0"/>
            </a:br>
            <a:r>
              <a:rPr lang="en-US" dirty="0"/>
              <a:t>Introduction to Objects and OOP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13316"/>
            <a:ext cx="9144000" cy="1655762"/>
          </a:xfrm>
        </p:spPr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5DB92-2D71-489C-96BD-2993BB4CC9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995521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612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7606-65D8-4A46-98F8-102383169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b="1" dirty="0"/>
              <a:t>self</a:t>
            </a:r>
            <a:r>
              <a:rPr lang="fr-FR" dirty="0"/>
              <a:t> keyword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489D29-EE01-4B0F-852F-7AE94D0536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72200" cy="3179194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In all the </a:t>
            </a:r>
            <a:r>
              <a:rPr lang="fr-FR" dirty="0" err="1"/>
              <a:t>methods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a keyword, </a:t>
            </a:r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self</a:t>
            </a:r>
            <a:r>
              <a:rPr lang="fr-FR" dirty="0"/>
              <a:t>.</a:t>
            </a:r>
            <a:endParaRPr lang="fr-FR" b="1" dirty="0"/>
          </a:p>
          <a:p>
            <a:r>
              <a:rPr lang="fr-FR" b="1" dirty="0">
                <a:solidFill>
                  <a:srgbClr val="00B050"/>
                </a:solidFill>
              </a:rPr>
              <a:t>Self</a:t>
            </a:r>
            <a:r>
              <a:rPr lang="fr-FR" dirty="0"/>
              <a:t> </a:t>
            </a:r>
            <a:r>
              <a:rPr lang="fr-FR" dirty="0" err="1"/>
              <a:t>simply</a:t>
            </a:r>
            <a:r>
              <a:rPr lang="fr-FR" dirty="0"/>
              <a:t> </a:t>
            </a:r>
            <a:r>
              <a:rPr lang="fr-FR" dirty="0" err="1"/>
              <a:t>refers</a:t>
            </a:r>
            <a:r>
              <a:rPr lang="fr-FR" dirty="0"/>
              <a:t> to the </a:t>
            </a:r>
            <a:r>
              <a:rPr lang="fr-FR" dirty="0" err="1"/>
              <a:t>object</a:t>
            </a:r>
            <a:r>
              <a:rPr lang="fr-FR" dirty="0"/>
              <a:t> on </a:t>
            </a:r>
            <a:r>
              <a:rPr lang="fr-FR" dirty="0" err="1"/>
              <a:t>which</a:t>
            </a:r>
            <a:r>
              <a:rPr lang="fr-FR" dirty="0"/>
              <a:t> the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applies</a:t>
            </a:r>
            <a:r>
              <a:rPr lang="fr-FR" dirty="0"/>
              <a:t>. </a:t>
            </a:r>
          </a:p>
          <a:p>
            <a:r>
              <a:rPr lang="fr-FR" dirty="0"/>
              <a:t>In the case of </a:t>
            </a:r>
            <a:r>
              <a:rPr lang="fr-FR" i="1" dirty="0" err="1"/>
              <a:t>my_cat_hero.meow</a:t>
            </a:r>
            <a:r>
              <a:rPr lang="fr-FR" i="1" dirty="0"/>
              <a:t>()</a:t>
            </a:r>
            <a:r>
              <a:rPr lang="fr-FR" dirty="0"/>
              <a:t>, </a:t>
            </a:r>
            <a:r>
              <a:rPr lang="fr-FR" b="1" dirty="0">
                <a:solidFill>
                  <a:srgbClr val="00B050"/>
                </a:solidFill>
              </a:rPr>
              <a:t>self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refer</a:t>
            </a:r>
            <a:r>
              <a:rPr lang="fr-FR" dirty="0"/>
              <a:t> to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newly</a:t>
            </a:r>
            <a:r>
              <a:rPr lang="fr-FR" dirty="0"/>
              <a:t> </a:t>
            </a:r>
            <a:r>
              <a:rPr lang="fr-FR" dirty="0" err="1"/>
              <a:t>typed</a:t>
            </a:r>
            <a:r>
              <a:rPr lang="fr-FR" dirty="0"/>
              <a:t> variable </a:t>
            </a:r>
            <a:r>
              <a:rPr lang="fr-FR" i="1" dirty="0" err="1"/>
              <a:t>my_cat_hero</a:t>
            </a:r>
            <a:r>
              <a:rPr lang="fr-FR" i="1" dirty="0"/>
              <a:t>.</a:t>
            </a: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A87832E-FCDC-4958-84B5-727D272DD4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539" t="65401" r="22628" b="22872"/>
          <a:stretch/>
        </p:blipFill>
        <p:spPr>
          <a:xfrm>
            <a:off x="396989" y="5321225"/>
            <a:ext cx="7880541" cy="13862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B12D745-CBB1-4005-971B-D661E32DC6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411" t="48000" r="34551" b="29846"/>
          <a:stretch/>
        </p:blipFill>
        <p:spPr>
          <a:xfrm>
            <a:off x="7380356" y="1771776"/>
            <a:ext cx="4150616" cy="31791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5212E6-5B4F-4D1E-BAC8-7E5EEB8354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859" t="63590" r="37180" b="30666"/>
          <a:stretch/>
        </p:blipFill>
        <p:spPr>
          <a:xfrm>
            <a:off x="7380356" y="341180"/>
            <a:ext cx="3608076" cy="108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2445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6870B-E345-4FD0-96B6-3058B39A1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methods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D6250F-0126-4BDC-8F7A-A5569A4CF6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 err="1"/>
              <a:t>Definition</a:t>
            </a:r>
            <a:r>
              <a:rPr lang="fr-FR" b="1" dirty="0"/>
              <a:t> (</a:t>
            </a:r>
            <a:r>
              <a:rPr lang="fr-FR" b="1" dirty="0" err="1">
                <a:solidFill>
                  <a:srgbClr val="00B050"/>
                </a:solidFill>
              </a:rPr>
              <a:t>special</a:t>
            </a:r>
            <a:r>
              <a:rPr lang="fr-FR" b="1" dirty="0">
                <a:solidFill>
                  <a:srgbClr val="00B050"/>
                </a:solidFill>
              </a:rPr>
              <a:t> </a:t>
            </a:r>
            <a:r>
              <a:rPr lang="fr-FR" b="1" dirty="0" err="1">
                <a:solidFill>
                  <a:srgbClr val="00B050"/>
                </a:solidFill>
              </a:rPr>
              <a:t>methods</a:t>
            </a:r>
            <a:r>
              <a:rPr lang="fr-FR" b="1" dirty="0"/>
              <a:t>):</a:t>
            </a:r>
          </a:p>
          <a:p>
            <a:pPr marL="0" indent="0">
              <a:buNone/>
            </a:pPr>
            <a:r>
              <a:rPr lang="fr-FR" dirty="0"/>
              <a:t>A custom class </a:t>
            </a:r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have </a:t>
            </a:r>
            <a:r>
              <a:rPr lang="fr-FR" b="1" dirty="0" err="1">
                <a:solidFill>
                  <a:srgbClr val="00B050"/>
                </a:solidFill>
              </a:rPr>
              <a:t>special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b="1" dirty="0" err="1">
                <a:solidFill>
                  <a:srgbClr val="00B050"/>
                </a:solidFill>
              </a:rPr>
              <a:t>methods</a:t>
            </a:r>
            <a:r>
              <a:rPr lang="fr-FR" dirty="0"/>
              <a:t>.</a:t>
            </a:r>
          </a:p>
          <a:p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methods</a:t>
            </a:r>
            <a:r>
              <a:rPr lang="fr-FR" dirty="0"/>
              <a:t> have </a:t>
            </a:r>
            <a:r>
              <a:rPr lang="fr-FR" dirty="0" err="1"/>
              <a:t>fixed</a:t>
            </a:r>
            <a:r>
              <a:rPr lang="fr-FR" dirty="0"/>
              <a:t> </a:t>
            </a:r>
            <a:r>
              <a:rPr lang="fr-FR" dirty="0" err="1"/>
              <a:t>names</a:t>
            </a:r>
            <a:r>
              <a:rPr lang="fr-FR" dirty="0"/>
              <a:t> and are </a:t>
            </a:r>
            <a:r>
              <a:rPr lang="fr-FR" dirty="0" err="1"/>
              <a:t>written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b="1" dirty="0"/>
              <a:t>double </a:t>
            </a:r>
            <a:r>
              <a:rPr lang="fr-FR" b="1" dirty="0" err="1"/>
              <a:t>underscores</a:t>
            </a:r>
            <a:r>
              <a:rPr lang="fr-FR" b="1" dirty="0"/>
              <a:t> (</a:t>
            </a:r>
            <a:r>
              <a:rPr lang="fr-FR" b="1" dirty="0">
                <a:solidFill>
                  <a:srgbClr val="00B050"/>
                </a:solidFill>
              </a:rPr>
              <a:t>__</a:t>
            </a:r>
            <a:r>
              <a:rPr lang="fr-FR" b="1" dirty="0"/>
              <a:t>)</a:t>
            </a:r>
            <a:r>
              <a:rPr lang="fr-FR" dirty="0"/>
              <a:t> </a:t>
            </a:r>
            <a:r>
              <a:rPr lang="fr-FR" dirty="0" err="1"/>
              <a:t>before</a:t>
            </a:r>
            <a:r>
              <a:rPr lang="fr-FR" dirty="0"/>
              <a:t> and </a:t>
            </a: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names</a:t>
            </a:r>
            <a:r>
              <a:rPr lang="fr-FR" dirty="0"/>
              <a:t>.</a:t>
            </a:r>
          </a:p>
          <a:p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methods</a:t>
            </a:r>
            <a:r>
              <a:rPr lang="fr-FR" dirty="0"/>
              <a:t> do </a:t>
            </a:r>
            <a:r>
              <a:rPr lang="fr-FR" dirty="0" err="1"/>
              <a:t>something</a:t>
            </a:r>
            <a:r>
              <a:rPr lang="fr-FR" dirty="0"/>
              <a:t>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basic </a:t>
            </a:r>
            <a:r>
              <a:rPr lang="fr-FR" dirty="0" err="1"/>
              <a:t>operations</a:t>
            </a:r>
            <a:r>
              <a:rPr lang="fr-FR" dirty="0"/>
              <a:t> (+, *, </a:t>
            </a:r>
            <a:r>
              <a:rPr lang="fr-FR" dirty="0" err="1"/>
              <a:t>len</a:t>
            </a:r>
            <a:r>
              <a:rPr lang="fr-FR" dirty="0"/>
              <a:t>(), etc.) are </a:t>
            </a:r>
            <a:r>
              <a:rPr lang="fr-FR" dirty="0" err="1"/>
              <a:t>applied</a:t>
            </a:r>
            <a:r>
              <a:rPr lang="fr-FR" dirty="0"/>
              <a:t> to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.</a:t>
            </a:r>
          </a:p>
          <a:p>
            <a:endParaRPr lang="fr-FR" dirty="0"/>
          </a:p>
        </p:txBody>
      </p:sp>
      <p:pic>
        <p:nvPicPr>
          <p:cNvPr id="2050" name="Picture 2" descr="RÃ©sultat de recherche d'images pour &quot;special methods&quot;">
            <a:extLst>
              <a:ext uri="{FF2B5EF4-FFF2-40B4-BE49-F238E27FC236}">
                <a16:creationId xmlns:a16="http://schemas.microsoft.com/office/drawing/2014/main" id="{083536CD-8410-4A7B-87DF-A9C587F12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806" y="2024184"/>
            <a:ext cx="5745177" cy="3231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201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71AD-D775-456E-B0A7-2D6A2F957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The </a:t>
            </a:r>
            <a:r>
              <a:rPr lang="fr-FR" dirty="0" err="1"/>
              <a:t>most</a:t>
            </a:r>
            <a:r>
              <a:rPr lang="fr-FR" dirty="0"/>
              <a:t> important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: the </a:t>
            </a:r>
            <a:r>
              <a:rPr lang="fr-FR" b="1" dirty="0">
                <a:solidFill>
                  <a:srgbClr val="00B050"/>
                </a:solidFill>
              </a:rPr>
              <a:t>__init__ </a:t>
            </a:r>
            <a:r>
              <a:rPr lang="fr-FR" dirty="0" err="1"/>
              <a:t>constructor</a:t>
            </a:r>
            <a:r>
              <a:rPr lang="fr-FR" dirty="0"/>
              <a:t> </a:t>
            </a:r>
            <a:r>
              <a:rPr lang="fr-FR" dirty="0" err="1"/>
              <a:t>method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C06E8F-3527-4157-9601-652D86E59D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/>
          <a:lstStyle/>
          <a:p>
            <a:pPr marL="0" indent="0">
              <a:buNone/>
            </a:pPr>
            <a:r>
              <a:rPr lang="fr-FR" b="1" dirty="0" err="1"/>
              <a:t>Definition</a:t>
            </a:r>
            <a:r>
              <a:rPr lang="fr-FR" b="1" dirty="0"/>
              <a:t> (the </a:t>
            </a:r>
            <a:r>
              <a:rPr lang="fr-FR" b="1" dirty="0">
                <a:solidFill>
                  <a:srgbClr val="00B050"/>
                </a:solidFill>
              </a:rPr>
              <a:t>__init__ </a:t>
            </a:r>
            <a:r>
              <a:rPr lang="fr-FR" b="1" dirty="0" err="1"/>
              <a:t>method</a:t>
            </a:r>
            <a:r>
              <a:rPr lang="fr-FR" b="1" dirty="0"/>
              <a:t>):</a:t>
            </a:r>
          </a:p>
          <a:p>
            <a:pPr marL="0" indent="0">
              <a:buNone/>
            </a:pPr>
            <a:r>
              <a:rPr lang="fr-FR" dirty="0"/>
              <a:t>The </a:t>
            </a:r>
            <a:r>
              <a:rPr lang="fr-FR" dirty="0" err="1"/>
              <a:t>most</a:t>
            </a:r>
            <a:r>
              <a:rPr lang="fr-FR" dirty="0"/>
              <a:t> important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__init__</a:t>
            </a:r>
            <a:r>
              <a:rPr lang="fr-FR" b="1" dirty="0"/>
              <a:t>,</a:t>
            </a:r>
            <a:r>
              <a:rPr lang="fr-FR" b="1" dirty="0">
                <a:solidFill>
                  <a:srgbClr val="00B050"/>
                </a:solidFill>
              </a:rPr>
              <a:t>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behind</a:t>
            </a:r>
            <a:r>
              <a:rPr lang="fr-FR" dirty="0"/>
              <a:t> the </a:t>
            </a:r>
            <a:r>
              <a:rPr lang="fr-FR" dirty="0" err="1"/>
              <a:t>scenes</a:t>
            </a:r>
            <a:r>
              <a:rPr lang="fr-FR" dirty="0"/>
              <a:t> </a:t>
            </a:r>
            <a:r>
              <a:rPr lang="fr-FR" dirty="0" err="1"/>
              <a:t>every</a:t>
            </a:r>
            <a:r>
              <a:rPr lang="fr-FR" dirty="0"/>
              <a:t> time an </a:t>
            </a:r>
            <a:r>
              <a:rPr lang="fr-FR" dirty="0" err="1"/>
              <a:t>object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created</a:t>
            </a:r>
            <a:r>
              <a:rPr lang="fr-FR" dirty="0"/>
              <a:t>.</a:t>
            </a:r>
          </a:p>
          <a:p>
            <a:r>
              <a:rPr lang="fr-FR" dirty="0"/>
              <a:t>This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called</a:t>
            </a:r>
            <a:r>
              <a:rPr lang="fr-FR" dirty="0"/>
              <a:t> the </a:t>
            </a:r>
            <a:r>
              <a:rPr lang="fr-FR" b="1" dirty="0" err="1"/>
              <a:t>constructor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of the class.</a:t>
            </a:r>
          </a:p>
          <a:p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run the </a:t>
            </a:r>
            <a:r>
              <a:rPr lang="fr-FR" dirty="0" err="1"/>
              <a:t>operation</a:t>
            </a:r>
            <a:r>
              <a:rPr lang="fr-FR" dirty="0"/>
              <a:t> </a:t>
            </a:r>
            <a:r>
              <a:rPr lang="fr-FR" i="1" dirty="0" err="1"/>
              <a:t>my_cat_hero</a:t>
            </a:r>
            <a:r>
              <a:rPr lang="fr-FR" i="1" dirty="0"/>
              <a:t> = Hero()</a:t>
            </a:r>
            <a:r>
              <a:rPr lang="fr-FR" dirty="0"/>
              <a:t>, Python runs </a:t>
            </a:r>
            <a:r>
              <a:rPr lang="fr-FR" dirty="0" err="1"/>
              <a:t>whatever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in the </a:t>
            </a:r>
            <a:r>
              <a:rPr lang="fr-FR" b="1" dirty="0">
                <a:solidFill>
                  <a:srgbClr val="00B050"/>
                </a:solidFill>
              </a:rPr>
              <a:t>__init__ </a:t>
            </a:r>
            <a:r>
              <a:rPr lang="fr-FR" dirty="0" err="1"/>
              <a:t>method</a:t>
            </a:r>
            <a:r>
              <a:rPr lang="fr-FR" dirty="0"/>
              <a:t> of the </a:t>
            </a:r>
            <a:r>
              <a:rPr lang="fr-FR" i="1" dirty="0"/>
              <a:t>Hero</a:t>
            </a:r>
            <a:r>
              <a:rPr lang="fr-FR" dirty="0"/>
              <a:t> class.</a:t>
            </a:r>
            <a:endParaRPr lang="fr-FR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AF225D-DEED-45D5-9948-24363A8C0F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82" t="34461" r="26859" b="18564"/>
          <a:stretch/>
        </p:blipFill>
        <p:spPr>
          <a:xfrm>
            <a:off x="6096000" y="1553169"/>
            <a:ext cx="5970953" cy="519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027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71AD-D775-456E-B0A7-2D6A2F957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The </a:t>
            </a:r>
            <a:r>
              <a:rPr lang="fr-FR" b="1" dirty="0">
                <a:solidFill>
                  <a:srgbClr val="00B050"/>
                </a:solidFill>
              </a:rPr>
              <a:t>__init__ </a:t>
            </a:r>
            <a:r>
              <a:rPr lang="fr-FR" dirty="0" err="1"/>
              <a:t>constructor</a:t>
            </a:r>
            <a:r>
              <a:rPr lang="fr-FR" dirty="0"/>
              <a:t> vs. </a:t>
            </a:r>
            <a:r>
              <a:rPr lang="fr-FR" b="1" dirty="0"/>
              <a:t>« trash » </a:t>
            </a:r>
            <a:r>
              <a:rPr lang="fr-FR" dirty="0" err="1"/>
              <a:t>initialization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90E668F-C71A-4FE0-8907-E4F0125519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often</a:t>
            </a:r>
            <a:r>
              <a:rPr lang="fr-FR" dirty="0"/>
              <a:t> </a:t>
            </a:r>
            <a:r>
              <a:rPr lang="fr-FR" dirty="0" err="1"/>
              <a:t>preferable</a:t>
            </a:r>
            <a:r>
              <a:rPr lang="fr-FR" dirty="0"/>
              <a:t> to </a:t>
            </a:r>
            <a:r>
              <a:rPr lang="fr-FR" dirty="0" err="1"/>
              <a:t>define</a:t>
            </a:r>
            <a:r>
              <a:rPr lang="fr-FR" dirty="0"/>
              <a:t> and use the </a:t>
            </a:r>
            <a:r>
              <a:rPr lang="fr-FR" b="1" dirty="0">
                <a:solidFill>
                  <a:srgbClr val="00B050"/>
                </a:solidFill>
              </a:rPr>
              <a:t>__init__ </a:t>
            </a:r>
            <a:r>
              <a:rPr lang="fr-FR" dirty="0" err="1"/>
              <a:t>method</a:t>
            </a:r>
            <a:r>
              <a:rPr lang="fr-FR" dirty="0"/>
              <a:t>!</a:t>
            </a:r>
          </a:p>
          <a:p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considered</a:t>
            </a:r>
            <a:r>
              <a:rPr lang="fr-FR" dirty="0"/>
              <a:t> </a:t>
            </a:r>
            <a:r>
              <a:rPr lang="fr-FR" b="1" dirty="0"/>
              <a:t>good</a:t>
            </a:r>
            <a:r>
              <a:rPr lang="fr-FR" dirty="0"/>
              <a:t> </a:t>
            </a:r>
            <a:r>
              <a:rPr lang="fr-FR" b="1" dirty="0"/>
              <a:t>practice.</a:t>
            </a:r>
          </a:p>
          <a:p>
            <a:r>
              <a:rPr lang="fr-FR" dirty="0"/>
              <a:t>It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allows</a:t>
            </a:r>
            <a:r>
              <a:rPr lang="fr-FR" dirty="0"/>
              <a:t> for more </a:t>
            </a:r>
            <a:r>
              <a:rPr lang="fr-FR" b="1" dirty="0"/>
              <a:t>actions </a:t>
            </a:r>
            <a:r>
              <a:rPr lang="fr-FR" dirty="0"/>
              <a:t>on</a:t>
            </a:r>
            <a:r>
              <a:rPr lang="fr-FR" b="1" dirty="0"/>
              <a:t> </a:t>
            </a:r>
            <a:r>
              <a:rPr lang="fr-FR" b="1" dirty="0" err="1"/>
              <a:t>initialization</a:t>
            </a:r>
            <a:r>
              <a:rPr lang="fr-FR" b="1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074D1D-2B2A-431A-8B89-3B3123EEF2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7854" r="31539" b="40103"/>
          <a:stretch/>
        </p:blipFill>
        <p:spPr>
          <a:xfrm>
            <a:off x="1240468" y="4438077"/>
            <a:ext cx="4005622" cy="23393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43C01B8-8098-4762-AE49-D8834F349E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282" t="34461" r="26859" b="18564"/>
          <a:stretch/>
        </p:blipFill>
        <p:spPr>
          <a:xfrm>
            <a:off x="6619630" y="1906953"/>
            <a:ext cx="5267569" cy="4586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883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871AD-D775-456E-B0A7-2D6A2F957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The </a:t>
            </a:r>
            <a:r>
              <a:rPr lang="fr-FR" b="1" dirty="0">
                <a:solidFill>
                  <a:srgbClr val="00B050"/>
                </a:solidFill>
              </a:rPr>
              <a:t>__init__ </a:t>
            </a:r>
            <a:r>
              <a:rPr lang="fr-FR" dirty="0" err="1"/>
              <a:t>constructor</a:t>
            </a:r>
            <a:r>
              <a:rPr lang="fr-FR" dirty="0"/>
              <a:t> vs. </a:t>
            </a:r>
            <a:r>
              <a:rPr lang="fr-FR" b="1" dirty="0"/>
              <a:t>« trash » </a:t>
            </a:r>
            <a:r>
              <a:rPr lang="fr-FR" dirty="0" err="1"/>
              <a:t>initialization</a:t>
            </a:r>
            <a:endParaRPr lang="fr-FR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90E668F-C71A-4FE0-8907-E4F0125519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often</a:t>
            </a:r>
            <a:r>
              <a:rPr lang="fr-FR" dirty="0"/>
              <a:t> </a:t>
            </a:r>
            <a:r>
              <a:rPr lang="fr-FR" dirty="0" err="1"/>
              <a:t>preferable</a:t>
            </a:r>
            <a:r>
              <a:rPr lang="fr-FR" dirty="0"/>
              <a:t> to </a:t>
            </a:r>
            <a:r>
              <a:rPr lang="fr-FR" dirty="0" err="1"/>
              <a:t>define</a:t>
            </a:r>
            <a:r>
              <a:rPr lang="fr-FR" dirty="0"/>
              <a:t> and use the </a:t>
            </a:r>
            <a:r>
              <a:rPr lang="fr-FR" b="1" dirty="0">
                <a:solidFill>
                  <a:srgbClr val="00B050"/>
                </a:solidFill>
              </a:rPr>
              <a:t>__init__ </a:t>
            </a:r>
            <a:r>
              <a:rPr lang="fr-FR" dirty="0" err="1"/>
              <a:t>method</a:t>
            </a:r>
            <a:r>
              <a:rPr lang="fr-FR" dirty="0"/>
              <a:t>!</a:t>
            </a:r>
          </a:p>
          <a:p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considered</a:t>
            </a:r>
            <a:r>
              <a:rPr lang="fr-FR" dirty="0"/>
              <a:t> </a:t>
            </a:r>
            <a:r>
              <a:rPr lang="fr-FR" b="1" dirty="0"/>
              <a:t>good</a:t>
            </a:r>
            <a:r>
              <a:rPr lang="fr-FR" dirty="0"/>
              <a:t> </a:t>
            </a:r>
            <a:r>
              <a:rPr lang="fr-FR" b="1" dirty="0"/>
              <a:t>practice.</a:t>
            </a:r>
          </a:p>
          <a:p>
            <a:r>
              <a:rPr lang="fr-FR" dirty="0"/>
              <a:t>It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allows</a:t>
            </a:r>
            <a:r>
              <a:rPr lang="fr-FR" dirty="0"/>
              <a:t> for more </a:t>
            </a:r>
            <a:r>
              <a:rPr lang="fr-FR" b="1" dirty="0"/>
              <a:t>actions </a:t>
            </a:r>
            <a:r>
              <a:rPr lang="fr-FR" dirty="0"/>
              <a:t>on</a:t>
            </a:r>
            <a:r>
              <a:rPr lang="fr-FR" b="1" dirty="0"/>
              <a:t> </a:t>
            </a:r>
            <a:r>
              <a:rPr lang="fr-FR" b="1" dirty="0" err="1"/>
              <a:t>initialization</a:t>
            </a:r>
            <a:r>
              <a:rPr lang="fr-FR" b="1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AF225D-DEED-45D5-9948-24363A8C0F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82" t="34461" r="26859" b="18564"/>
          <a:stretch/>
        </p:blipFill>
        <p:spPr>
          <a:xfrm>
            <a:off x="6619630" y="1906953"/>
            <a:ext cx="5267569" cy="45865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074D1D-2B2A-431A-8B89-3B3123EEF29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666" t="37854" r="31539" b="40103"/>
          <a:stretch/>
        </p:blipFill>
        <p:spPr>
          <a:xfrm>
            <a:off x="1240468" y="4438077"/>
            <a:ext cx="4005622" cy="2339350"/>
          </a:xfrm>
          <a:prstGeom prst="rect">
            <a:avLst/>
          </a:prstGeom>
        </p:spPr>
      </p:pic>
      <p:sp>
        <p:nvSpPr>
          <p:cNvPr id="3" name="&quot;Not Allowed&quot; Symbol 2">
            <a:extLst>
              <a:ext uri="{FF2B5EF4-FFF2-40B4-BE49-F238E27FC236}">
                <a16:creationId xmlns:a16="http://schemas.microsoft.com/office/drawing/2014/main" id="{B490D295-B270-4CC9-BF3A-38F77E9EEBB5}"/>
              </a:ext>
            </a:extLst>
          </p:cNvPr>
          <p:cNvSpPr/>
          <p:nvPr/>
        </p:nvSpPr>
        <p:spPr>
          <a:xfrm>
            <a:off x="1961946" y="4464752"/>
            <a:ext cx="2286000" cy="2286000"/>
          </a:xfrm>
          <a:prstGeom prst="noSmoking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0865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E855A-E3A5-4233-A5B6-B6CD1E66A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While</a:t>
            </a:r>
            <a:r>
              <a:rPr lang="fr-FR" dirty="0"/>
              <a:t> </a:t>
            </a:r>
            <a:r>
              <a:rPr lang="fr-FR" dirty="0" err="1"/>
              <a:t>we’re</a:t>
            </a:r>
            <a:r>
              <a:rPr lang="fr-FR" dirty="0"/>
              <a:t> at </a:t>
            </a:r>
            <a:r>
              <a:rPr lang="fr-FR" dirty="0" err="1"/>
              <a:t>it</a:t>
            </a:r>
            <a:r>
              <a:rPr lang="fr-FR" dirty="0"/>
              <a:t>, let us talk about default values in </a:t>
            </a:r>
            <a:r>
              <a:rPr lang="fr-FR" dirty="0" err="1"/>
              <a:t>methods</a:t>
            </a:r>
            <a:r>
              <a:rPr lang="fr-FR" dirty="0"/>
              <a:t> and </a:t>
            </a:r>
            <a:r>
              <a:rPr lang="fr-FR" dirty="0" err="1"/>
              <a:t>functions</a:t>
            </a:r>
            <a:endParaRPr lang="fr-FR" dirty="0"/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A631E3BE-5C95-4FDD-93B8-E0F088EC27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3785" y="1705150"/>
            <a:ext cx="3523515" cy="4429927"/>
          </a:xfrm>
        </p:spPr>
        <p:txBody>
          <a:bodyPr>
            <a:normAutofit/>
          </a:bodyPr>
          <a:lstStyle/>
          <a:p>
            <a:r>
              <a:rPr lang="fr-FR" dirty="0" err="1"/>
              <a:t>We</a:t>
            </a:r>
            <a:r>
              <a:rPr lang="fr-FR" dirty="0"/>
              <a:t> can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define</a:t>
            </a:r>
            <a:r>
              <a:rPr lang="fr-FR" dirty="0"/>
              <a:t> </a:t>
            </a:r>
            <a:r>
              <a:rPr lang="fr-FR" b="1" dirty="0"/>
              <a:t>inputs</a:t>
            </a:r>
            <a:r>
              <a:rPr lang="fr-FR" dirty="0"/>
              <a:t> and </a:t>
            </a:r>
            <a:r>
              <a:rPr lang="fr-FR" b="1" dirty="0"/>
              <a:t>default values </a:t>
            </a:r>
            <a:r>
              <a:rPr lang="fr-FR" dirty="0"/>
              <a:t>in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b="1" dirty="0" err="1"/>
              <a:t>methods</a:t>
            </a:r>
            <a:r>
              <a:rPr lang="fr-FR" dirty="0"/>
              <a:t> and </a:t>
            </a:r>
            <a:r>
              <a:rPr lang="fr-FR" b="1" dirty="0" err="1"/>
              <a:t>special</a:t>
            </a:r>
            <a:r>
              <a:rPr lang="fr-FR" dirty="0"/>
              <a:t> </a:t>
            </a:r>
            <a:r>
              <a:rPr lang="fr-FR" b="1" dirty="0" err="1"/>
              <a:t>methods</a:t>
            </a:r>
            <a:r>
              <a:rPr lang="fr-FR" dirty="0"/>
              <a:t>.</a:t>
            </a:r>
          </a:p>
          <a:p>
            <a:r>
              <a:rPr lang="fr-FR" dirty="0" err="1"/>
              <a:t>Here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__init__ </a:t>
            </a:r>
            <a:r>
              <a:rPr lang="fr-FR" dirty="0" err="1"/>
              <a:t>expects</a:t>
            </a:r>
            <a:r>
              <a:rPr lang="fr-FR" dirty="0"/>
              <a:t> a </a:t>
            </a:r>
            <a:r>
              <a:rPr lang="fr-FR" b="1" dirty="0" err="1">
                <a:solidFill>
                  <a:srgbClr val="7030A0"/>
                </a:solidFill>
              </a:rPr>
              <a:t>name</a:t>
            </a:r>
            <a:r>
              <a:rPr lang="fr-FR" dirty="0"/>
              <a:t> and a </a:t>
            </a:r>
            <a:r>
              <a:rPr lang="fr-FR" b="1" dirty="0" err="1">
                <a:solidFill>
                  <a:srgbClr val="7030A0"/>
                </a:solidFill>
              </a:rPr>
              <a:t>hero_class</a:t>
            </a:r>
            <a:r>
              <a:rPr lang="fr-FR" dirty="0"/>
              <a:t>, as </a:t>
            </a:r>
            <a:r>
              <a:rPr lang="fr-FR" b="1" dirty="0" err="1"/>
              <a:t>mandatory</a:t>
            </a:r>
            <a:r>
              <a:rPr lang="fr-FR" dirty="0"/>
              <a:t> </a:t>
            </a:r>
            <a:r>
              <a:rPr lang="fr-FR" b="1" dirty="0"/>
              <a:t>inputs</a:t>
            </a:r>
            <a:r>
              <a:rPr lang="fr-FR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F36F46-B22E-4330-9321-88B327FBF9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667" t="29539" r="14488" b="23897"/>
          <a:stretch/>
        </p:blipFill>
        <p:spPr>
          <a:xfrm>
            <a:off x="3899877" y="1622049"/>
            <a:ext cx="8198337" cy="500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4510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BE855A-E3A5-4233-A5B6-B6CD1E66A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While</a:t>
            </a:r>
            <a:r>
              <a:rPr lang="fr-FR" dirty="0"/>
              <a:t> </a:t>
            </a:r>
            <a:r>
              <a:rPr lang="fr-FR" dirty="0" err="1"/>
              <a:t>we’re</a:t>
            </a:r>
            <a:r>
              <a:rPr lang="fr-FR" dirty="0"/>
              <a:t> at </a:t>
            </a:r>
            <a:r>
              <a:rPr lang="fr-FR" dirty="0" err="1"/>
              <a:t>it</a:t>
            </a:r>
            <a:r>
              <a:rPr lang="fr-FR" dirty="0"/>
              <a:t>, let us talk about default values in </a:t>
            </a:r>
            <a:r>
              <a:rPr lang="fr-FR" dirty="0" err="1"/>
              <a:t>methods</a:t>
            </a:r>
            <a:r>
              <a:rPr lang="fr-FR" dirty="0"/>
              <a:t> and </a:t>
            </a:r>
            <a:r>
              <a:rPr lang="fr-FR" dirty="0" err="1"/>
              <a:t>functions</a:t>
            </a:r>
            <a:endParaRPr lang="fr-FR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4B9FF26-F639-4F7F-ACC9-D723F7B027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3785" y="1705150"/>
            <a:ext cx="3806092" cy="4429927"/>
          </a:xfrm>
        </p:spPr>
        <p:txBody>
          <a:bodyPr>
            <a:normAutofit/>
          </a:bodyPr>
          <a:lstStyle/>
          <a:p>
            <a:r>
              <a:rPr lang="fr-FR" dirty="0" err="1"/>
              <a:t>We</a:t>
            </a:r>
            <a:r>
              <a:rPr lang="fr-FR" dirty="0"/>
              <a:t> can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pass</a:t>
            </a:r>
            <a:r>
              <a:rPr lang="fr-FR" dirty="0"/>
              <a:t> an </a:t>
            </a:r>
            <a:r>
              <a:rPr lang="fr-FR" b="1" dirty="0" err="1"/>
              <a:t>optional</a:t>
            </a:r>
            <a:r>
              <a:rPr lang="fr-FR" b="1" dirty="0"/>
              <a:t> input</a:t>
            </a:r>
            <a:r>
              <a:rPr lang="fr-FR" dirty="0"/>
              <a:t>, the </a:t>
            </a:r>
            <a:r>
              <a:rPr lang="fr-FR" b="1" dirty="0" err="1">
                <a:solidFill>
                  <a:srgbClr val="7030A0"/>
                </a:solidFill>
              </a:rPr>
              <a:t>maximal_lifepoints</a:t>
            </a:r>
            <a:r>
              <a:rPr lang="fr-FR" b="1" dirty="0">
                <a:solidFill>
                  <a:srgbClr val="7030A0"/>
                </a:solidFill>
              </a:rPr>
              <a:t> </a:t>
            </a:r>
            <a:r>
              <a:rPr lang="fr-FR" dirty="0"/>
              <a:t>value.</a:t>
            </a:r>
          </a:p>
          <a:p>
            <a:r>
              <a:rPr lang="fr-FR" dirty="0"/>
              <a:t>If no value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passed</a:t>
            </a:r>
            <a:r>
              <a:rPr lang="fr-FR" dirty="0"/>
              <a:t> for </a:t>
            </a:r>
            <a:r>
              <a:rPr lang="fr-FR" b="1" dirty="0" err="1">
                <a:solidFill>
                  <a:srgbClr val="7030A0"/>
                </a:solidFill>
              </a:rPr>
              <a:t>maximal_lifepoints</a:t>
            </a:r>
            <a:r>
              <a:rPr lang="fr-FR" b="1" dirty="0"/>
              <a:t>,</a:t>
            </a:r>
            <a:r>
              <a:rPr lang="fr-FR" b="1" dirty="0">
                <a:solidFill>
                  <a:srgbClr val="7030A0"/>
                </a:solidFill>
              </a:rPr>
              <a:t> </a:t>
            </a:r>
            <a:r>
              <a:rPr lang="fr-FR" dirty="0" err="1"/>
              <a:t>we</a:t>
            </a:r>
            <a:r>
              <a:rPr lang="fr-FR" b="1" dirty="0">
                <a:solidFill>
                  <a:srgbClr val="7030A0"/>
                </a:solidFill>
              </a:rPr>
              <a:t> </a:t>
            </a:r>
            <a:r>
              <a:rPr lang="fr-FR" dirty="0" err="1"/>
              <a:t>initialize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, </a:t>
            </a:r>
            <a:r>
              <a:rPr lang="fr-FR" b="1" dirty="0"/>
              <a:t>by default</a:t>
            </a:r>
            <a:r>
              <a:rPr lang="fr-FR" dirty="0"/>
              <a:t>,</a:t>
            </a:r>
            <a:r>
              <a:rPr lang="fr-FR" b="1" dirty="0"/>
              <a:t> </a:t>
            </a:r>
            <a:r>
              <a:rPr lang="fr-FR" dirty="0"/>
              <a:t>to </a:t>
            </a:r>
            <a:r>
              <a:rPr lang="fr-FR" b="1" dirty="0">
                <a:solidFill>
                  <a:srgbClr val="00B050"/>
                </a:solidFill>
              </a:rPr>
              <a:t>100</a:t>
            </a:r>
            <a:r>
              <a:rPr lang="fr-FR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6D7A37-9B02-4757-90FE-3CA998647A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667" t="29539" r="14488" b="23897"/>
          <a:stretch/>
        </p:blipFill>
        <p:spPr>
          <a:xfrm>
            <a:off x="3899877" y="1622049"/>
            <a:ext cx="8198337" cy="500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8815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7E205-1850-4376-B707-227F7E026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b="1" dirty="0">
                <a:solidFill>
                  <a:srgbClr val="00B050"/>
                </a:solidFill>
              </a:rPr>
              <a:t>__dict__ </a:t>
            </a:r>
            <a:r>
              <a:rPr lang="fr-FR" dirty="0" err="1"/>
              <a:t>special</a:t>
            </a:r>
            <a:r>
              <a:rPr lang="fr-FR" b="1" dirty="0"/>
              <a:t> </a:t>
            </a:r>
            <a:r>
              <a:rPr lang="fr-FR" dirty="0" err="1"/>
              <a:t>attribute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A0EC6E-81F7-4864-AB05-AF45DE4C9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117" y="1744949"/>
            <a:ext cx="5679748" cy="43588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 err="1"/>
              <a:t>Definition</a:t>
            </a:r>
            <a:r>
              <a:rPr lang="fr-FR" b="1" dirty="0"/>
              <a:t> (</a:t>
            </a:r>
            <a:r>
              <a:rPr lang="fr-FR" b="1" dirty="0">
                <a:solidFill>
                  <a:srgbClr val="00B050"/>
                </a:solidFill>
              </a:rPr>
              <a:t>__dict__</a:t>
            </a:r>
            <a:r>
              <a:rPr lang="fr-FR" b="1" dirty="0"/>
              <a:t>): </a:t>
            </a:r>
          </a:p>
          <a:p>
            <a:pPr marL="0" indent="0">
              <a:buNone/>
            </a:pPr>
            <a:r>
              <a:rPr lang="fr-FR" dirty="0" err="1"/>
              <a:t>Another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concept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b="1" dirty="0" err="1"/>
              <a:t>special</a:t>
            </a:r>
            <a:r>
              <a:rPr lang="fr-FR" dirty="0"/>
              <a:t> </a:t>
            </a:r>
            <a:r>
              <a:rPr lang="fr-FR" b="1" dirty="0" err="1"/>
              <a:t>dictionnary</a:t>
            </a:r>
            <a:r>
              <a:rPr lang="fr-FR" dirty="0"/>
              <a:t> </a:t>
            </a:r>
            <a:r>
              <a:rPr lang="fr-FR" b="1" dirty="0" err="1"/>
              <a:t>attribute</a:t>
            </a:r>
            <a:r>
              <a:rPr lang="fr-FR" dirty="0"/>
              <a:t>, </a:t>
            </a:r>
            <a:r>
              <a:rPr lang="fr-FR" b="1" dirty="0">
                <a:solidFill>
                  <a:srgbClr val="00B050"/>
                </a:solidFill>
              </a:rPr>
              <a:t>__dict__</a:t>
            </a:r>
            <a:r>
              <a:rPr lang="fr-FR" dirty="0">
                <a:solidFill>
                  <a:srgbClr val="00B050"/>
                </a:solidFill>
              </a:rPr>
              <a:t>.</a:t>
            </a:r>
          </a:p>
          <a:p>
            <a:pPr marL="0" indent="0">
              <a:buNone/>
            </a:pPr>
            <a:r>
              <a:rPr lang="fr-FR" dirty="0"/>
              <a:t>By default,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produces</a:t>
            </a:r>
            <a:r>
              <a:rPr lang="fr-FR" dirty="0"/>
              <a:t> a </a:t>
            </a:r>
            <a:r>
              <a:rPr lang="fr-FR" b="1" dirty="0" err="1"/>
              <a:t>dictionnary</a:t>
            </a:r>
            <a:endParaRPr lang="fr-FR" dirty="0"/>
          </a:p>
          <a:p>
            <a:pPr lvl="1"/>
            <a:r>
              <a:rPr lang="fr-FR" sz="2800" dirty="0" err="1"/>
              <a:t>containing</a:t>
            </a:r>
            <a:r>
              <a:rPr lang="fr-FR" sz="2800" dirty="0"/>
              <a:t> all the </a:t>
            </a:r>
            <a:r>
              <a:rPr lang="fr-FR" sz="2800" b="1" dirty="0" err="1"/>
              <a:t>attributes</a:t>
            </a:r>
            <a:r>
              <a:rPr lang="fr-FR" sz="2800" dirty="0"/>
              <a:t> of </a:t>
            </a:r>
            <a:r>
              <a:rPr lang="fr-FR" sz="2800" dirty="0" err="1"/>
              <a:t>your</a:t>
            </a:r>
            <a:r>
              <a:rPr lang="fr-FR" sz="2800" dirty="0"/>
              <a:t> </a:t>
            </a:r>
            <a:r>
              <a:rPr lang="fr-FR" sz="2800" dirty="0" err="1"/>
              <a:t>object</a:t>
            </a:r>
            <a:r>
              <a:rPr lang="fr-FR" sz="2800" dirty="0"/>
              <a:t> and </a:t>
            </a:r>
            <a:r>
              <a:rPr lang="fr-FR" sz="2800" dirty="0" err="1"/>
              <a:t>their</a:t>
            </a:r>
            <a:r>
              <a:rPr lang="fr-FR" sz="2800" dirty="0"/>
              <a:t> </a:t>
            </a:r>
            <a:r>
              <a:rPr lang="fr-FR" sz="2800" dirty="0" err="1"/>
              <a:t>currently</a:t>
            </a:r>
            <a:r>
              <a:rPr lang="fr-FR" sz="2800" dirty="0"/>
              <a:t> </a:t>
            </a:r>
            <a:r>
              <a:rPr lang="fr-FR" sz="2800" dirty="0" err="1"/>
              <a:t>assigned</a:t>
            </a:r>
            <a:r>
              <a:rPr lang="fr-FR" sz="2800" dirty="0"/>
              <a:t> </a:t>
            </a:r>
            <a:r>
              <a:rPr lang="fr-FR" sz="2800" b="1" dirty="0"/>
              <a:t>values</a:t>
            </a:r>
            <a:r>
              <a:rPr lang="fr-FR" sz="2800" dirty="0"/>
              <a:t>.</a:t>
            </a:r>
          </a:p>
          <a:p>
            <a:pPr lvl="1"/>
            <a:r>
              <a:rPr lang="fr-FR" sz="2800" dirty="0"/>
              <a:t>(Looks </a:t>
            </a:r>
            <a:r>
              <a:rPr lang="fr-FR" sz="2800" dirty="0" err="1"/>
              <a:t>familiar</a:t>
            </a:r>
            <a:r>
              <a:rPr lang="fr-FR" sz="2800" dirty="0"/>
              <a:t>? </a:t>
            </a:r>
            <a:r>
              <a:rPr lang="fr-FR" sz="2800" dirty="0">
                <a:sym typeface="Wingdings" panose="05000000000000000000" pitchFamily="2" charset="2"/>
              </a:rPr>
              <a:t> OOT!</a:t>
            </a:r>
            <a:r>
              <a:rPr lang="fr-FR" sz="2800" dirty="0"/>
              <a:t>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223FF6-AF84-4D88-B550-9835907626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25" t="38975" r="10513" b="52820"/>
          <a:stretch/>
        </p:blipFill>
        <p:spPr>
          <a:xfrm>
            <a:off x="838200" y="5778378"/>
            <a:ext cx="10403049" cy="7971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9810AAA-1D9A-455D-87C5-AED0AFAA18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282" t="34461" r="26859" b="35122"/>
          <a:stretch/>
        </p:blipFill>
        <p:spPr>
          <a:xfrm>
            <a:off x="5933869" y="1649045"/>
            <a:ext cx="6127014" cy="3454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6077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6F1EF2-4990-2FA7-948A-73328D597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Practice 1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D8B0F-9060-9181-A291-FECF3433F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marL="0" indent="0" algn="ctr">
              <a:buNone/>
            </a:pPr>
            <a:r>
              <a:rPr lang="en-GB" sz="3600" dirty="0"/>
              <a:t>Let us put these concept in practice with a first Activity.</a:t>
            </a:r>
          </a:p>
          <a:p>
            <a:pPr algn="ctr"/>
            <a:r>
              <a:rPr lang="en-GB" dirty="0"/>
              <a:t>You will have to design several </a:t>
            </a:r>
            <a:r>
              <a:rPr lang="en-GB" b="1" dirty="0"/>
              <a:t>custom classes of objects</a:t>
            </a:r>
            <a:r>
              <a:rPr lang="en-GB" dirty="0"/>
              <a:t>.</a:t>
            </a:r>
          </a:p>
          <a:p>
            <a:pPr algn="ctr"/>
            <a:r>
              <a:rPr lang="en-GB" dirty="0"/>
              <a:t>Some of them will require </a:t>
            </a:r>
            <a:r>
              <a:rPr lang="en-GB" b="1" dirty="0"/>
              <a:t>attributes</a:t>
            </a:r>
            <a:r>
              <a:rPr lang="en-GB" dirty="0"/>
              <a:t> and </a:t>
            </a:r>
            <a:r>
              <a:rPr lang="en-GB" b="1" dirty="0"/>
              <a:t>methods</a:t>
            </a:r>
            <a:r>
              <a:rPr lang="en-GB" dirty="0"/>
              <a:t>.</a:t>
            </a:r>
          </a:p>
          <a:p>
            <a:pPr algn="ctr"/>
            <a:r>
              <a:rPr lang="en-GB" dirty="0"/>
              <a:t>Some of them will require to write</a:t>
            </a:r>
            <a:r>
              <a:rPr lang="en-GB" b="1" dirty="0"/>
              <a:t> __</a:t>
            </a:r>
            <a:r>
              <a:rPr lang="en-GB" b="1" dirty="0" err="1"/>
              <a:t>init</a:t>
            </a:r>
            <a:r>
              <a:rPr lang="en-GB" b="1" dirty="0"/>
              <a:t>__ </a:t>
            </a:r>
            <a:r>
              <a:rPr lang="en-GB" dirty="0"/>
              <a:t>methods.</a:t>
            </a:r>
          </a:p>
          <a:p>
            <a:pPr algn="ctr"/>
            <a:r>
              <a:rPr lang="en-GB" dirty="0"/>
              <a:t>Remember to control the values of attributes in your objects using the </a:t>
            </a:r>
            <a:r>
              <a:rPr lang="en-GB" b="1" dirty="0"/>
              <a:t>__</a:t>
            </a:r>
            <a:r>
              <a:rPr lang="en-GB" b="1" dirty="0" err="1"/>
              <a:t>dict</a:t>
            </a:r>
            <a:r>
              <a:rPr lang="en-GB" b="1" dirty="0"/>
              <a:t>__</a:t>
            </a:r>
            <a:r>
              <a:rPr lang="en-GB" dirty="0"/>
              <a:t> operation!</a:t>
            </a:r>
          </a:p>
        </p:txBody>
      </p:sp>
    </p:spTree>
    <p:extLst>
      <p:ext uri="{BB962C8B-B14F-4D97-AF65-F5344CB8AC3E}">
        <p14:creationId xmlns:p14="http://schemas.microsoft.com/office/powerpoint/2010/main" val="12853841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6870B-E345-4FD0-96B6-3058B39A1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methods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D6250F-0126-4BDC-8F7A-A5569A4CF6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 err="1"/>
              <a:t>Definition</a:t>
            </a:r>
            <a:r>
              <a:rPr lang="fr-FR" b="1" dirty="0"/>
              <a:t> (</a:t>
            </a:r>
            <a:r>
              <a:rPr lang="fr-FR" b="1" dirty="0" err="1">
                <a:solidFill>
                  <a:srgbClr val="00B050"/>
                </a:solidFill>
              </a:rPr>
              <a:t>special</a:t>
            </a:r>
            <a:r>
              <a:rPr lang="fr-FR" b="1" dirty="0">
                <a:solidFill>
                  <a:srgbClr val="00B050"/>
                </a:solidFill>
              </a:rPr>
              <a:t> </a:t>
            </a:r>
            <a:r>
              <a:rPr lang="fr-FR" b="1" dirty="0" err="1">
                <a:solidFill>
                  <a:srgbClr val="00B050"/>
                </a:solidFill>
              </a:rPr>
              <a:t>methods</a:t>
            </a:r>
            <a:r>
              <a:rPr lang="fr-FR" b="1" dirty="0"/>
              <a:t>):</a:t>
            </a:r>
          </a:p>
          <a:p>
            <a:pPr marL="0" indent="0">
              <a:buNone/>
            </a:pPr>
            <a:r>
              <a:rPr lang="fr-FR" dirty="0"/>
              <a:t>A custom class </a:t>
            </a:r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have </a:t>
            </a:r>
            <a:r>
              <a:rPr lang="fr-FR" b="1" dirty="0" err="1">
                <a:solidFill>
                  <a:srgbClr val="00B050"/>
                </a:solidFill>
              </a:rPr>
              <a:t>special</a:t>
            </a:r>
            <a:r>
              <a:rPr lang="fr-FR" dirty="0">
                <a:solidFill>
                  <a:srgbClr val="00B050"/>
                </a:solidFill>
              </a:rPr>
              <a:t> </a:t>
            </a:r>
            <a:r>
              <a:rPr lang="fr-FR" b="1" dirty="0" err="1">
                <a:solidFill>
                  <a:srgbClr val="00B050"/>
                </a:solidFill>
              </a:rPr>
              <a:t>methods</a:t>
            </a:r>
            <a:r>
              <a:rPr lang="fr-FR" dirty="0"/>
              <a:t>.</a:t>
            </a:r>
          </a:p>
          <a:p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methods</a:t>
            </a:r>
            <a:r>
              <a:rPr lang="fr-FR" dirty="0"/>
              <a:t> have </a:t>
            </a:r>
            <a:r>
              <a:rPr lang="fr-FR" dirty="0" err="1"/>
              <a:t>fixed</a:t>
            </a:r>
            <a:r>
              <a:rPr lang="fr-FR" dirty="0"/>
              <a:t> </a:t>
            </a:r>
            <a:r>
              <a:rPr lang="fr-FR" dirty="0" err="1"/>
              <a:t>names</a:t>
            </a:r>
            <a:r>
              <a:rPr lang="fr-FR" dirty="0"/>
              <a:t> and are </a:t>
            </a:r>
            <a:r>
              <a:rPr lang="fr-FR" dirty="0" err="1"/>
              <a:t>written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b="1" dirty="0"/>
              <a:t>double </a:t>
            </a:r>
            <a:r>
              <a:rPr lang="fr-FR" b="1" dirty="0" err="1"/>
              <a:t>underscores</a:t>
            </a:r>
            <a:r>
              <a:rPr lang="fr-FR" b="1" dirty="0"/>
              <a:t> (</a:t>
            </a:r>
            <a:r>
              <a:rPr lang="fr-FR" b="1" dirty="0">
                <a:solidFill>
                  <a:srgbClr val="00B050"/>
                </a:solidFill>
              </a:rPr>
              <a:t>__</a:t>
            </a:r>
            <a:r>
              <a:rPr lang="fr-FR" b="1" dirty="0"/>
              <a:t>)</a:t>
            </a:r>
            <a:r>
              <a:rPr lang="fr-FR" dirty="0"/>
              <a:t> </a:t>
            </a:r>
            <a:r>
              <a:rPr lang="fr-FR" dirty="0" err="1"/>
              <a:t>before</a:t>
            </a:r>
            <a:r>
              <a:rPr lang="fr-FR" dirty="0"/>
              <a:t> and </a:t>
            </a:r>
            <a:r>
              <a:rPr lang="fr-FR" dirty="0" err="1"/>
              <a:t>after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names</a:t>
            </a:r>
            <a:r>
              <a:rPr lang="fr-FR" dirty="0"/>
              <a:t>.</a:t>
            </a:r>
          </a:p>
          <a:p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methods</a:t>
            </a:r>
            <a:r>
              <a:rPr lang="fr-FR" dirty="0"/>
              <a:t> do </a:t>
            </a:r>
            <a:r>
              <a:rPr lang="fr-FR" dirty="0" err="1"/>
              <a:t>something</a:t>
            </a:r>
            <a:r>
              <a:rPr lang="fr-FR" dirty="0"/>
              <a:t>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basic </a:t>
            </a:r>
            <a:r>
              <a:rPr lang="fr-FR" dirty="0" err="1"/>
              <a:t>operations</a:t>
            </a:r>
            <a:r>
              <a:rPr lang="fr-FR" dirty="0"/>
              <a:t> (+, *, </a:t>
            </a:r>
            <a:r>
              <a:rPr lang="fr-FR" dirty="0" err="1"/>
              <a:t>len</a:t>
            </a:r>
            <a:r>
              <a:rPr lang="fr-FR" dirty="0"/>
              <a:t>(), etc.) are </a:t>
            </a:r>
            <a:r>
              <a:rPr lang="fr-FR" dirty="0" err="1"/>
              <a:t>applied</a:t>
            </a:r>
            <a:r>
              <a:rPr lang="fr-FR" dirty="0"/>
              <a:t> to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.</a:t>
            </a:r>
          </a:p>
          <a:p>
            <a:endParaRPr lang="fr-FR" dirty="0"/>
          </a:p>
        </p:txBody>
      </p:sp>
      <p:pic>
        <p:nvPicPr>
          <p:cNvPr id="2050" name="Picture 2" descr="RÃ©sultat de recherche d'images pour &quot;special methods&quot;">
            <a:extLst>
              <a:ext uri="{FF2B5EF4-FFF2-40B4-BE49-F238E27FC236}">
                <a16:creationId xmlns:a16="http://schemas.microsoft.com/office/drawing/2014/main" id="{083536CD-8410-4A7B-87DF-A9C587F12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5806" y="2024184"/>
            <a:ext cx="5745177" cy="3231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53435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4" y="406968"/>
            <a:ext cx="6798541" cy="837884"/>
          </a:xfrm>
        </p:spPr>
        <p:txBody>
          <a:bodyPr anchor="b">
            <a:normAutofit/>
          </a:bodyPr>
          <a:lstStyle/>
          <a:p>
            <a:r>
              <a:rPr lang="en-US" sz="4000" dirty="0"/>
              <a:t>Outline (Chapter 15)</a:t>
            </a:r>
          </a:p>
        </p:txBody>
      </p:sp>
      <p:pic>
        <p:nvPicPr>
          <p:cNvPr id="5" name="Picture 4" descr="Closeup of a keyboard">
            <a:extLst>
              <a:ext uri="{FF2B5EF4-FFF2-40B4-BE49-F238E27FC236}">
                <a16:creationId xmlns:a16="http://schemas.microsoft.com/office/drawing/2014/main" id="{943E5914-5549-6D68-0D39-CD2945350A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64" r="40215" b="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1651819"/>
            <a:ext cx="7362963" cy="5004619"/>
          </a:xfrm>
        </p:spPr>
        <p:txBody>
          <a:bodyPr>
            <a:normAutofit/>
          </a:bodyPr>
          <a:lstStyle/>
          <a:p>
            <a:r>
              <a:rPr lang="en-US" dirty="0"/>
              <a:t>What are </a:t>
            </a:r>
            <a:r>
              <a:rPr lang="en-US" b="1" dirty="0"/>
              <a:t>objects</a:t>
            </a:r>
            <a:r>
              <a:rPr lang="en-US" dirty="0"/>
              <a:t> and </a:t>
            </a:r>
            <a:r>
              <a:rPr lang="en-US" b="1" dirty="0"/>
              <a:t>classes</a:t>
            </a:r>
            <a:r>
              <a:rPr lang="en-US" dirty="0"/>
              <a:t>? How to they relate to </a:t>
            </a:r>
            <a:r>
              <a:rPr lang="en-US" b="1" dirty="0"/>
              <a:t>dictionaries</a:t>
            </a:r>
            <a:r>
              <a:rPr lang="en-US" dirty="0"/>
              <a:t>?</a:t>
            </a:r>
          </a:p>
          <a:p>
            <a:r>
              <a:rPr lang="en-US" dirty="0"/>
              <a:t>What are </a:t>
            </a:r>
            <a:r>
              <a:rPr lang="en-US" b="1" dirty="0"/>
              <a:t>attributes</a:t>
            </a:r>
            <a:r>
              <a:rPr lang="en-US" dirty="0"/>
              <a:t> and </a:t>
            </a:r>
            <a:r>
              <a:rPr lang="en-US" b="1" dirty="0"/>
              <a:t>methods</a:t>
            </a:r>
            <a:r>
              <a:rPr lang="en-US" dirty="0"/>
              <a:t> in a class?</a:t>
            </a:r>
          </a:p>
          <a:p>
            <a:r>
              <a:rPr lang="en-US" dirty="0"/>
              <a:t>What is the </a:t>
            </a:r>
            <a:r>
              <a:rPr lang="en-US" b="1" dirty="0"/>
              <a:t>__</a:t>
            </a:r>
            <a:r>
              <a:rPr lang="en-US" b="1" dirty="0" err="1"/>
              <a:t>init</a:t>
            </a:r>
            <a:r>
              <a:rPr lang="en-US" b="1" dirty="0"/>
              <a:t>__ </a:t>
            </a:r>
            <a:r>
              <a:rPr lang="en-US" dirty="0"/>
              <a:t>constructor method?</a:t>
            </a:r>
          </a:p>
          <a:p>
            <a:r>
              <a:rPr lang="en-US" dirty="0"/>
              <a:t>What is the </a:t>
            </a:r>
            <a:r>
              <a:rPr lang="en-US" b="1" dirty="0"/>
              <a:t>__</a:t>
            </a:r>
            <a:r>
              <a:rPr lang="en-US" b="1" dirty="0" err="1"/>
              <a:t>dict</a:t>
            </a:r>
            <a:r>
              <a:rPr lang="en-US" b="1" dirty="0"/>
              <a:t>__ </a:t>
            </a:r>
            <a:r>
              <a:rPr lang="en-US" dirty="0"/>
              <a:t>special attribute?</a:t>
            </a:r>
          </a:p>
          <a:p>
            <a:r>
              <a:rPr lang="en-US" dirty="0"/>
              <a:t>What are </a:t>
            </a:r>
            <a:r>
              <a:rPr lang="en-US" b="1" dirty="0"/>
              <a:t>special</a:t>
            </a:r>
            <a:r>
              <a:rPr lang="en-US" dirty="0"/>
              <a:t> </a:t>
            </a:r>
            <a:r>
              <a:rPr lang="en-US" b="1" dirty="0"/>
              <a:t>methods</a:t>
            </a:r>
            <a:r>
              <a:rPr lang="en-US" dirty="0"/>
              <a:t> in Python?</a:t>
            </a:r>
          </a:p>
          <a:p>
            <a:r>
              <a:rPr lang="en-US" dirty="0"/>
              <a:t>What is the </a:t>
            </a:r>
            <a:r>
              <a:rPr lang="en-US" b="1" dirty="0"/>
              <a:t>“has-a” relationship </a:t>
            </a:r>
            <a:r>
              <a:rPr lang="en-US" dirty="0"/>
              <a:t>in OOP?</a:t>
            </a:r>
          </a:p>
          <a:p>
            <a:r>
              <a:rPr lang="en-US" i="1" dirty="0"/>
              <a:t>(What is the </a:t>
            </a:r>
            <a:r>
              <a:rPr lang="en-US" b="1" i="1" dirty="0"/>
              <a:t>“is-a” relationship </a:t>
            </a:r>
            <a:r>
              <a:rPr lang="en-US" i="1" dirty="0"/>
              <a:t>in OOP?)</a:t>
            </a:r>
          </a:p>
          <a:p>
            <a:r>
              <a:rPr lang="en-US" i="1" dirty="0"/>
              <a:t>(What are the different </a:t>
            </a:r>
            <a:r>
              <a:rPr lang="en-US" b="1" i="1" dirty="0"/>
              <a:t>attributes privacies</a:t>
            </a:r>
            <a:r>
              <a:rPr lang="en-US" i="1" dirty="0"/>
              <a:t>?)</a:t>
            </a:r>
          </a:p>
          <a:p>
            <a:r>
              <a:rPr lang="en-US" i="1" dirty="0"/>
              <a:t>(What are </a:t>
            </a:r>
            <a:r>
              <a:rPr lang="en-US" b="1" i="1" dirty="0"/>
              <a:t>setters</a:t>
            </a:r>
            <a:r>
              <a:rPr lang="en-US" i="1" dirty="0"/>
              <a:t>, </a:t>
            </a:r>
            <a:r>
              <a:rPr lang="en-US" b="1" i="1" dirty="0"/>
              <a:t>getters</a:t>
            </a:r>
            <a:r>
              <a:rPr lang="en-US" i="1" dirty="0"/>
              <a:t> and </a:t>
            </a:r>
            <a:r>
              <a:rPr lang="en-US" b="1" i="1" dirty="0"/>
              <a:t>properties</a:t>
            </a:r>
            <a:r>
              <a:rPr lang="en-US" i="1" dirty="0"/>
              <a:t>?)</a:t>
            </a:r>
          </a:p>
        </p:txBody>
      </p:sp>
    </p:spTree>
    <p:extLst>
      <p:ext uri="{BB962C8B-B14F-4D97-AF65-F5344CB8AC3E}">
        <p14:creationId xmlns:p14="http://schemas.microsoft.com/office/powerpoint/2010/main" val="109241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8BD42-AEE1-4A5C-BA49-3DC1042ED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About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methods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B8F1B-D7B8-4A51-9B79-0A967C8CEB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4461" y="2165619"/>
            <a:ext cx="6874261" cy="45556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 err="1"/>
              <a:t>Definition</a:t>
            </a:r>
            <a:r>
              <a:rPr lang="fr-FR" b="1" dirty="0"/>
              <a:t> (</a:t>
            </a:r>
            <a:r>
              <a:rPr lang="fr-FR" b="1" dirty="0">
                <a:solidFill>
                  <a:srgbClr val="00B050"/>
                </a:solidFill>
              </a:rPr>
              <a:t>__</a:t>
            </a:r>
            <a:r>
              <a:rPr lang="fr-FR" b="1" dirty="0" err="1">
                <a:solidFill>
                  <a:srgbClr val="00B050"/>
                </a:solidFill>
              </a:rPr>
              <a:t>add</a:t>
            </a:r>
            <a:r>
              <a:rPr lang="fr-FR" b="1" dirty="0">
                <a:solidFill>
                  <a:srgbClr val="00B050"/>
                </a:solidFill>
              </a:rPr>
              <a:t>__</a:t>
            </a:r>
            <a:r>
              <a:rPr lang="fr-FR" b="1" dirty="0"/>
              <a:t>):</a:t>
            </a:r>
          </a:p>
          <a:p>
            <a:pPr marL="0" indent="0">
              <a:buNone/>
            </a:pPr>
            <a:r>
              <a:rPr lang="fr-FR" dirty="0"/>
              <a:t>There are more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methods</a:t>
            </a:r>
            <a:r>
              <a:rPr lang="fr-FR" dirty="0"/>
              <a:t>, </a:t>
            </a:r>
            <a:r>
              <a:rPr lang="fr-FR" dirty="0" err="1"/>
              <a:t>besides</a:t>
            </a:r>
            <a:r>
              <a:rPr lang="fr-FR" dirty="0"/>
              <a:t> the </a:t>
            </a:r>
            <a:r>
              <a:rPr lang="fr-FR" b="1" dirty="0">
                <a:solidFill>
                  <a:srgbClr val="00B050"/>
                </a:solidFill>
              </a:rPr>
              <a:t>__init__ </a:t>
            </a:r>
            <a:r>
              <a:rPr lang="fr-FR" dirty="0"/>
              <a:t>one</a:t>
            </a:r>
            <a:r>
              <a:rPr lang="fr-FR" b="1" dirty="0"/>
              <a:t>. </a:t>
            </a:r>
            <a:r>
              <a:rPr lang="fr-FR" dirty="0"/>
              <a:t>The </a:t>
            </a:r>
            <a:r>
              <a:rPr lang="fr-FR" b="1" dirty="0">
                <a:solidFill>
                  <a:srgbClr val="00B050"/>
                </a:solidFill>
              </a:rPr>
              <a:t>__</a:t>
            </a:r>
            <a:r>
              <a:rPr lang="fr-FR" b="1" dirty="0" err="1">
                <a:solidFill>
                  <a:srgbClr val="00B050"/>
                </a:solidFill>
              </a:rPr>
              <a:t>add</a:t>
            </a:r>
            <a:r>
              <a:rPr lang="fr-FR" b="1" dirty="0">
                <a:solidFill>
                  <a:srgbClr val="00B050"/>
                </a:solidFill>
              </a:rPr>
              <a:t>__</a:t>
            </a:r>
            <a:r>
              <a:rPr lang="fr-FR" dirty="0"/>
              <a:t>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defines</a:t>
            </a:r>
            <a:r>
              <a:rPr lang="fr-FR" dirty="0"/>
              <a:t> the </a:t>
            </a:r>
            <a:r>
              <a:rPr lang="fr-FR" dirty="0" err="1"/>
              <a:t>behavior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objects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objects</a:t>
            </a:r>
            <a:r>
              <a:rPr lang="fr-FR" dirty="0"/>
              <a:t> of </a:t>
            </a:r>
            <a:r>
              <a:rPr lang="fr-FR" dirty="0" err="1"/>
              <a:t>our</a:t>
            </a:r>
            <a:r>
              <a:rPr lang="fr-FR" dirty="0"/>
              <a:t> custom class are </a:t>
            </a:r>
            <a:r>
              <a:rPr lang="fr-FR" dirty="0" err="1"/>
              <a:t>summed</a:t>
            </a:r>
            <a:r>
              <a:rPr lang="fr-FR" dirty="0"/>
              <a:t> </a:t>
            </a:r>
            <a:r>
              <a:rPr lang="fr-FR" dirty="0" err="1"/>
              <a:t>together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b="1" dirty="0">
                <a:solidFill>
                  <a:srgbClr val="7030A0"/>
                </a:solidFill>
              </a:rPr>
              <a:t>+.</a:t>
            </a:r>
          </a:p>
          <a:p>
            <a:r>
              <a:rPr lang="fr-FR" dirty="0"/>
              <a:t>This </a:t>
            </a:r>
            <a:r>
              <a:rPr lang="fr-FR" dirty="0" err="1"/>
              <a:t>allows</a:t>
            </a:r>
            <a:r>
              <a:rPr lang="fr-FR" dirty="0"/>
              <a:t> us to control </a:t>
            </a:r>
            <a:r>
              <a:rPr lang="fr-FR" dirty="0" err="1"/>
              <a:t>what</a:t>
            </a:r>
            <a:r>
              <a:rPr lang="fr-FR" dirty="0"/>
              <a:t> the </a:t>
            </a:r>
            <a:r>
              <a:rPr lang="fr-FR" b="1" dirty="0">
                <a:solidFill>
                  <a:srgbClr val="7030A0"/>
                </a:solidFill>
              </a:rPr>
              <a:t>+</a:t>
            </a:r>
            <a:r>
              <a:rPr lang="fr-FR" dirty="0"/>
              <a:t> </a:t>
            </a:r>
            <a:r>
              <a:rPr lang="fr-FR" dirty="0" err="1"/>
              <a:t>behavior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. This </a:t>
            </a:r>
            <a:r>
              <a:rPr lang="fr-FR" dirty="0" err="1"/>
              <a:t>decided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b="1" dirty="0">
                <a:solidFill>
                  <a:srgbClr val="7030A0"/>
                </a:solidFill>
              </a:rPr>
              <a:t>+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concatenation</a:t>
            </a:r>
            <a:r>
              <a:rPr lang="fr-FR" dirty="0"/>
              <a:t> for strings/</a:t>
            </a:r>
            <a:r>
              <a:rPr lang="fr-FR" dirty="0" err="1"/>
              <a:t>lists</a:t>
            </a:r>
            <a:r>
              <a:rPr lang="fr-FR" dirty="0"/>
              <a:t>, math addition for </a:t>
            </a:r>
            <a:r>
              <a:rPr lang="fr-FR" dirty="0" err="1"/>
              <a:t>int</a:t>
            </a:r>
            <a:r>
              <a:rPr lang="fr-FR" dirty="0"/>
              <a:t>/</a:t>
            </a:r>
            <a:r>
              <a:rPr lang="fr-FR" dirty="0" err="1"/>
              <a:t>float</a:t>
            </a:r>
            <a:r>
              <a:rPr lang="fr-FR" dirty="0"/>
              <a:t>, 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3FBE20-CB96-4628-B998-D0B3342344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05" t="37744" r="78141" b="32513"/>
          <a:stretch/>
        </p:blipFill>
        <p:spPr>
          <a:xfrm>
            <a:off x="7303854" y="1405923"/>
            <a:ext cx="4736123" cy="508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7828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8BD42-AEE1-4A5C-BA49-3DC1042ED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About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methods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B8F1B-D7B8-4A51-9B79-0A967C8CEB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4462" y="2165619"/>
            <a:ext cx="5861538" cy="45556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/>
              <a:t>Typically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have </a:t>
            </a:r>
            <a:r>
              <a:rPr lang="fr-FR" b="1" dirty="0" err="1"/>
              <a:t>special</a:t>
            </a:r>
            <a:r>
              <a:rPr lang="fr-FR" dirty="0"/>
              <a:t> </a:t>
            </a:r>
            <a:r>
              <a:rPr lang="fr-FR" b="1" dirty="0" err="1"/>
              <a:t>methods</a:t>
            </a:r>
            <a:r>
              <a:rPr lang="fr-FR" dirty="0"/>
              <a:t> for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b="1" dirty="0" err="1"/>
              <a:t>operator</a:t>
            </a:r>
            <a:r>
              <a:rPr lang="fr-FR" dirty="0"/>
              <a:t> (+, -, *, /, etc.), and </a:t>
            </a:r>
            <a:r>
              <a:rPr lang="fr-FR" b="1" dirty="0" err="1"/>
              <a:t>built-in</a:t>
            </a:r>
            <a:r>
              <a:rPr lang="fr-FR" dirty="0"/>
              <a:t> </a:t>
            </a:r>
            <a:r>
              <a:rPr lang="fr-FR" b="1" dirty="0" err="1"/>
              <a:t>function</a:t>
            </a:r>
            <a:r>
              <a:rPr lang="fr-FR" dirty="0"/>
              <a:t> (</a:t>
            </a:r>
            <a:r>
              <a:rPr lang="fr-FR" dirty="0" err="1"/>
              <a:t>len</a:t>
            </a:r>
            <a:r>
              <a:rPr lang="fr-FR" dirty="0"/>
              <a:t>, </a:t>
            </a:r>
            <a:r>
              <a:rPr lang="fr-FR" dirty="0" err="1"/>
              <a:t>print</a:t>
            </a:r>
            <a:r>
              <a:rPr lang="fr-FR" dirty="0"/>
              <a:t>, etc.).</a:t>
            </a:r>
          </a:p>
          <a:p>
            <a:r>
              <a:rPr lang="fr-FR" dirty="0" err="1"/>
              <a:t>While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impossible for me to </a:t>
            </a:r>
            <a:r>
              <a:rPr lang="fr-FR" dirty="0" err="1"/>
              <a:t>describe</a:t>
            </a:r>
            <a:r>
              <a:rPr lang="fr-FR" dirty="0"/>
              <a:t> and showcase all of </a:t>
            </a:r>
            <a:r>
              <a:rPr lang="fr-FR" dirty="0" err="1"/>
              <a:t>them</a:t>
            </a:r>
            <a:r>
              <a:rPr lang="fr-FR" dirty="0"/>
              <a:t> one by one, </a:t>
            </a:r>
            <a:r>
              <a:rPr lang="fr-FR" dirty="0" err="1"/>
              <a:t>you</a:t>
            </a:r>
            <a:r>
              <a:rPr lang="fr-FR" dirty="0"/>
              <a:t> can </a:t>
            </a:r>
            <a:r>
              <a:rPr lang="fr-FR" dirty="0" err="1"/>
              <a:t>easily</a:t>
            </a:r>
            <a:r>
              <a:rPr lang="fr-FR" dirty="0"/>
              <a:t> </a:t>
            </a:r>
            <a:r>
              <a:rPr lang="fr-FR" dirty="0" err="1"/>
              <a:t>find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in the documentation, </a:t>
            </a:r>
            <a:r>
              <a:rPr lang="fr-FR" dirty="0" err="1"/>
              <a:t>here</a:t>
            </a:r>
            <a:r>
              <a:rPr lang="fr-FR" dirty="0"/>
              <a:t>: </a:t>
            </a:r>
            <a:r>
              <a:rPr lang="fr-FR" dirty="0">
                <a:hlinkClick r:id="rId2"/>
              </a:rPr>
              <a:t>https://docs.python.org/3/reference/datamodel.html#special-method-names</a:t>
            </a:r>
            <a:endParaRPr lang="fr-FR" dirty="0"/>
          </a:p>
          <a:p>
            <a:endParaRPr lang="fr-F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8A52C2-7891-4547-943D-51365DBA57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95" t="7764" r="75577" b="43590"/>
          <a:stretch/>
        </p:blipFill>
        <p:spPr>
          <a:xfrm>
            <a:off x="6666522" y="148492"/>
            <a:ext cx="5423878" cy="6529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4581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CBF3C-8871-418C-8E19-98D895970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dirty="0" err="1"/>
              <a:t>str</a:t>
            </a:r>
            <a:r>
              <a:rPr lang="fr-FR" dirty="0"/>
              <a:t>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method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4F193B-1B38-4020-B69E-EA7572638D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5781" y="2118728"/>
            <a:ext cx="4645152" cy="47392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 err="1"/>
              <a:t>Definition</a:t>
            </a:r>
            <a:r>
              <a:rPr lang="fr-FR" b="1" dirty="0"/>
              <a:t> (</a:t>
            </a:r>
            <a:r>
              <a:rPr lang="fr-FR" b="1" dirty="0">
                <a:solidFill>
                  <a:srgbClr val="00B050"/>
                </a:solidFill>
              </a:rPr>
              <a:t>__</a:t>
            </a:r>
            <a:r>
              <a:rPr lang="fr-FR" b="1" dirty="0" err="1">
                <a:solidFill>
                  <a:srgbClr val="00B050"/>
                </a:solidFill>
              </a:rPr>
              <a:t>str</a:t>
            </a:r>
            <a:r>
              <a:rPr lang="fr-FR" b="1" dirty="0">
                <a:solidFill>
                  <a:srgbClr val="00B050"/>
                </a:solidFill>
              </a:rPr>
              <a:t>__</a:t>
            </a:r>
            <a:r>
              <a:rPr lang="fr-FR" b="1" dirty="0"/>
              <a:t>):</a:t>
            </a:r>
          </a:p>
          <a:p>
            <a:pPr marL="0" indent="0">
              <a:buNone/>
            </a:pPr>
            <a:r>
              <a:rPr lang="fr-FR" dirty="0"/>
              <a:t>The </a:t>
            </a:r>
            <a:r>
              <a:rPr lang="fr-FR" b="1" dirty="0">
                <a:solidFill>
                  <a:srgbClr val="00B050"/>
                </a:solidFill>
              </a:rPr>
              <a:t>__</a:t>
            </a:r>
            <a:r>
              <a:rPr lang="fr-FR" b="1" dirty="0" err="1">
                <a:solidFill>
                  <a:srgbClr val="00B050"/>
                </a:solidFill>
              </a:rPr>
              <a:t>str</a:t>
            </a:r>
            <a:r>
              <a:rPr lang="fr-FR" b="1" dirty="0">
                <a:solidFill>
                  <a:srgbClr val="00B050"/>
                </a:solidFill>
              </a:rPr>
              <a:t>__ </a:t>
            </a:r>
            <a:r>
              <a:rPr lang="fr-FR" dirty="0" err="1"/>
              <a:t>special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defines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happens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attempt</a:t>
            </a:r>
            <a:r>
              <a:rPr lang="fr-FR" dirty="0"/>
              <a:t> to </a:t>
            </a:r>
            <a:r>
              <a:rPr lang="fr-FR" b="1" dirty="0" err="1"/>
              <a:t>convert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custom </a:t>
            </a:r>
            <a:r>
              <a:rPr lang="fr-FR" dirty="0" err="1"/>
              <a:t>object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a </a:t>
            </a:r>
            <a:r>
              <a:rPr lang="fr-FR" b="1" dirty="0">
                <a:solidFill>
                  <a:srgbClr val="00B050"/>
                </a:solidFill>
              </a:rPr>
              <a:t>string</a:t>
            </a:r>
            <a:r>
              <a:rPr lang="fr-FR" dirty="0"/>
              <a:t> type </a:t>
            </a:r>
            <a:r>
              <a:rPr lang="fr-FR" dirty="0" err="1"/>
              <a:t>object</a:t>
            </a:r>
            <a:r>
              <a:rPr lang="fr-FR" dirty="0"/>
              <a:t>.</a:t>
            </a:r>
          </a:p>
          <a:p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typically</a:t>
            </a:r>
            <a:r>
              <a:rPr lang="fr-FR" dirty="0"/>
              <a:t> </a:t>
            </a:r>
            <a:r>
              <a:rPr lang="fr-FR" dirty="0" err="1"/>
              <a:t>useful</a:t>
            </a:r>
            <a:r>
              <a:rPr lang="fr-FR" dirty="0"/>
              <a:t> to </a:t>
            </a:r>
            <a:r>
              <a:rPr lang="fr-FR" dirty="0" err="1"/>
              <a:t>decide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b="1" dirty="0" err="1"/>
              <a:t>displayed</a:t>
            </a:r>
            <a:r>
              <a:rPr lang="fr-FR" dirty="0"/>
              <a:t> on screen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attempt</a:t>
            </a:r>
            <a:r>
              <a:rPr lang="fr-FR" dirty="0"/>
              <a:t> to </a:t>
            </a:r>
            <a:r>
              <a:rPr lang="fr-FR" b="1" dirty="0" err="1">
                <a:solidFill>
                  <a:srgbClr val="00B050"/>
                </a:solidFill>
              </a:rPr>
              <a:t>print</a:t>
            </a:r>
            <a:r>
              <a:rPr lang="fr-FR" b="1" dirty="0">
                <a:solidFill>
                  <a:srgbClr val="00B050"/>
                </a:solidFill>
              </a:rPr>
              <a:t>()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8AF72-505D-4B26-878B-88DF38613B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41" t="40205" r="66090" b="29436"/>
          <a:stretch/>
        </p:blipFill>
        <p:spPr>
          <a:xfrm>
            <a:off x="5344472" y="2017342"/>
            <a:ext cx="6790276" cy="3101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91177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EF5FD-B41F-4466-9738-29C6F29AC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Call </a:t>
            </a:r>
            <a:r>
              <a:rPr lang="fr-FR" dirty="0" err="1"/>
              <a:t>method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B8B0D9-E139-4453-AE43-EB05B84673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6693309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Definition (</a:t>
            </a:r>
            <a:r>
              <a:rPr lang="en-GB" b="1" dirty="0">
                <a:solidFill>
                  <a:srgbClr val="00B050"/>
                </a:solidFill>
              </a:rPr>
              <a:t>__call__</a:t>
            </a:r>
            <a:r>
              <a:rPr lang="en-GB" b="1" dirty="0"/>
              <a:t>):</a:t>
            </a:r>
          </a:p>
          <a:p>
            <a:pPr marL="0" indent="0">
              <a:buNone/>
            </a:pPr>
            <a:r>
              <a:rPr lang="en-GB" dirty="0"/>
              <a:t>The </a:t>
            </a:r>
            <a:r>
              <a:rPr lang="en-GB" b="1" dirty="0">
                <a:solidFill>
                  <a:srgbClr val="00B050"/>
                </a:solidFill>
              </a:rPr>
              <a:t>__call__ </a:t>
            </a:r>
            <a:r>
              <a:rPr lang="en-GB" dirty="0"/>
              <a:t>special method defines what happens when you attempt to </a:t>
            </a:r>
            <a:r>
              <a:rPr lang="en-GB" b="1" dirty="0"/>
              <a:t>call</a:t>
            </a:r>
            <a:r>
              <a:rPr lang="en-GB" dirty="0"/>
              <a:t> your custom object and attempt to use it as a </a:t>
            </a:r>
            <a:r>
              <a:rPr lang="en-GB" b="1" dirty="0"/>
              <a:t>function</a:t>
            </a:r>
            <a:r>
              <a:rPr lang="en-GB" dirty="0"/>
              <a:t> and </a:t>
            </a:r>
            <a:r>
              <a:rPr lang="en-GB" b="1" dirty="0"/>
              <a:t>pass it some arguments</a:t>
            </a:r>
            <a:r>
              <a:rPr lang="en-GB" dirty="0"/>
              <a:t>.</a:t>
            </a:r>
          </a:p>
          <a:p>
            <a:r>
              <a:rPr lang="en-GB" dirty="0"/>
              <a:t>This also serves to show that functions are, technically, “just a special type of variable”.</a:t>
            </a:r>
          </a:p>
          <a:p>
            <a:r>
              <a:rPr lang="fr-FR" dirty="0" err="1"/>
              <a:t>Functions</a:t>
            </a:r>
            <a:r>
              <a:rPr lang="fr-FR" dirty="0"/>
              <a:t> </a:t>
            </a:r>
            <a:r>
              <a:rPr lang="fr-FR" dirty="0" err="1"/>
              <a:t>defined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b="1" dirty="0" err="1">
                <a:solidFill>
                  <a:srgbClr val="00B050"/>
                </a:solidFill>
              </a:rPr>
              <a:t>def</a:t>
            </a:r>
            <a:r>
              <a:rPr lang="fr-FR" dirty="0"/>
              <a:t> </a:t>
            </a:r>
            <a:r>
              <a:rPr lang="fr-FR" dirty="0" err="1"/>
              <a:t>could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seen</a:t>
            </a:r>
            <a:r>
              <a:rPr lang="fr-FR" dirty="0"/>
              <a:t> as variables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b="1" dirty="0">
                <a:solidFill>
                  <a:srgbClr val="00B050"/>
                </a:solidFill>
              </a:rPr>
              <a:t>__call__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containing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instructions. (</a:t>
            </a:r>
            <a:r>
              <a:rPr lang="fr-FR" dirty="0" err="1"/>
              <a:t>Technically</a:t>
            </a:r>
            <a:r>
              <a:rPr lang="fr-FR" dirty="0"/>
              <a:t> a </a:t>
            </a:r>
            <a:r>
              <a:rPr lang="fr-FR" dirty="0" err="1"/>
              <a:t>gross</a:t>
            </a:r>
            <a:r>
              <a:rPr lang="fr-FR" dirty="0"/>
              <a:t> </a:t>
            </a:r>
            <a:r>
              <a:rPr lang="fr-FR" dirty="0" err="1"/>
              <a:t>oversimplification</a:t>
            </a:r>
            <a:r>
              <a:rPr lang="fr-FR" dirty="0"/>
              <a:t>, but ok for </a:t>
            </a:r>
            <a:r>
              <a:rPr lang="fr-FR" dirty="0" err="1"/>
              <a:t>now</a:t>
            </a:r>
            <a:r>
              <a:rPr lang="fr-FR" dirty="0"/>
              <a:t>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6EA9210-C0C2-445E-95DB-8C29F251A5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49" t="52103" r="77949" b="16923"/>
          <a:stretch/>
        </p:blipFill>
        <p:spPr>
          <a:xfrm>
            <a:off x="7531509" y="1454922"/>
            <a:ext cx="4509477" cy="479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4112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6F1EF2-4990-2FA7-948A-73328D597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Practice 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D8B0F-9060-9181-A291-FECF3433F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marL="0" indent="0" algn="ctr">
              <a:buNone/>
            </a:pPr>
            <a:r>
              <a:rPr lang="en-GB" sz="3600" dirty="0"/>
              <a:t>Let us put these concept in practice with a new Activity.</a:t>
            </a:r>
          </a:p>
          <a:p>
            <a:pPr algn="ctr"/>
            <a:r>
              <a:rPr lang="en-GB" dirty="0"/>
              <a:t>You will reuse several </a:t>
            </a:r>
            <a:r>
              <a:rPr lang="en-GB" b="1" dirty="0"/>
              <a:t>custom classes of objects from Activity 1</a:t>
            </a:r>
            <a:r>
              <a:rPr lang="en-GB" dirty="0"/>
              <a:t>.</a:t>
            </a:r>
          </a:p>
          <a:p>
            <a:pPr algn="ctr"/>
            <a:r>
              <a:rPr lang="en-GB" dirty="0"/>
              <a:t>Some of them will require </a:t>
            </a:r>
            <a:r>
              <a:rPr lang="en-GB" b="1" dirty="0"/>
              <a:t>some additional special methods</a:t>
            </a:r>
            <a:r>
              <a:rPr lang="en-GB" dirty="0"/>
              <a:t>.</a:t>
            </a:r>
          </a:p>
          <a:p>
            <a:pPr algn="ctr"/>
            <a:r>
              <a:rPr lang="en-GB" dirty="0"/>
              <a:t>Remember to control the values of attributes in your objects using the </a:t>
            </a:r>
            <a:r>
              <a:rPr lang="en-GB" b="1" dirty="0"/>
              <a:t>__</a:t>
            </a:r>
            <a:r>
              <a:rPr lang="en-GB" b="1" dirty="0" err="1"/>
              <a:t>dict</a:t>
            </a:r>
            <a:r>
              <a:rPr lang="en-GB" b="1" dirty="0"/>
              <a:t>__</a:t>
            </a:r>
            <a:r>
              <a:rPr lang="en-GB" dirty="0"/>
              <a:t> operation!</a:t>
            </a:r>
          </a:p>
        </p:txBody>
      </p:sp>
    </p:spTree>
    <p:extLst>
      <p:ext uri="{BB962C8B-B14F-4D97-AF65-F5344CB8AC3E}">
        <p14:creationId xmlns:p14="http://schemas.microsoft.com/office/powerpoint/2010/main" val="33471846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503B9-8328-41C1-8900-2235105EC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Our </a:t>
            </a:r>
            <a:r>
              <a:rPr lang="fr-FR" dirty="0" err="1"/>
              <a:t>toy</a:t>
            </a:r>
            <a:r>
              <a:rPr lang="fr-FR" dirty="0"/>
              <a:t> </a:t>
            </a:r>
            <a:r>
              <a:rPr lang="fr-FR" dirty="0" err="1"/>
              <a:t>example</a:t>
            </a:r>
            <a:r>
              <a:rPr lang="fr-FR" dirty="0"/>
              <a:t>: an RPG main </a:t>
            </a:r>
            <a:r>
              <a:rPr lang="fr-FR" dirty="0" err="1"/>
              <a:t>protagonist</a:t>
            </a:r>
            <a:endParaRPr lang="fr-FR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822B3CE-015F-49A3-A5D2-D7521E1D6F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01216" y="1931437"/>
            <a:ext cx="5373102" cy="41254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Let us get back to our </a:t>
            </a:r>
            <a:r>
              <a:rPr lang="en-US" b="1" dirty="0"/>
              <a:t>Hero</a:t>
            </a:r>
            <a:r>
              <a:rPr lang="en-US" dirty="0"/>
              <a:t> object.</a:t>
            </a:r>
          </a:p>
          <a:p>
            <a:r>
              <a:rPr lang="en-US" b="1" u="sng" dirty="0"/>
              <a:t>Problem:</a:t>
            </a:r>
            <a:r>
              <a:rPr lang="en-US" b="1" dirty="0"/>
              <a:t> </a:t>
            </a:r>
            <a:r>
              <a:rPr lang="en-US" dirty="0"/>
              <a:t>our Hero’s attack capabilities probably depend on the weapon he has </a:t>
            </a:r>
            <a:r>
              <a:rPr lang="en-US" b="1" dirty="0"/>
              <a:t>equipped</a:t>
            </a:r>
            <a:r>
              <a:rPr lang="en-US" dirty="0"/>
              <a:t>.</a:t>
            </a:r>
          </a:p>
          <a:p>
            <a:r>
              <a:rPr lang="en-US" dirty="0"/>
              <a:t>And this weapon should probably be an </a:t>
            </a:r>
            <a:r>
              <a:rPr lang="en-US" b="1" dirty="0"/>
              <a:t>object</a:t>
            </a:r>
            <a:r>
              <a:rPr lang="en-US" dirty="0"/>
              <a:t> as well!</a:t>
            </a:r>
          </a:p>
          <a:p>
            <a:r>
              <a:rPr lang="en-US" dirty="0"/>
              <a:t>Maybe we should have variables of type </a:t>
            </a:r>
            <a:r>
              <a:rPr lang="en-US" i="1" dirty="0"/>
              <a:t>Weapon</a:t>
            </a:r>
            <a:r>
              <a:rPr lang="en-US" dirty="0"/>
              <a:t>, and have them interact with the </a:t>
            </a:r>
            <a:r>
              <a:rPr lang="en-US" i="1" dirty="0"/>
              <a:t>Hero</a:t>
            </a:r>
            <a:r>
              <a:rPr lang="en-US" dirty="0"/>
              <a:t> class?</a:t>
            </a:r>
            <a:endParaRPr lang="fr-FR" dirty="0"/>
          </a:p>
        </p:txBody>
      </p:sp>
      <p:pic>
        <p:nvPicPr>
          <p:cNvPr id="1026" name="Picture 2" descr="RÃ©sultat de recherche d'images pour &quot;cat rpg&quot;">
            <a:extLst>
              <a:ext uri="{FF2B5EF4-FFF2-40B4-BE49-F238E27FC236}">
                <a16:creationId xmlns:a16="http://schemas.microsoft.com/office/drawing/2014/main" id="{D2FD0F1A-CA49-4037-A24A-F92994F65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037" y="1556971"/>
            <a:ext cx="3752850" cy="501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9DBD8F82-1142-418C-BBD7-B6209571968A}"/>
              </a:ext>
            </a:extLst>
          </p:cNvPr>
          <p:cNvSpPr/>
          <p:nvPr/>
        </p:nvSpPr>
        <p:spPr>
          <a:xfrm rot="19504174">
            <a:off x="7421500" y="5218650"/>
            <a:ext cx="2049397" cy="1495379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75918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442D1-0E48-4C8B-B0B0-0501EDBC5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Introducing</a:t>
            </a:r>
            <a:r>
              <a:rPr lang="fr-FR" dirty="0"/>
              <a:t> a </a:t>
            </a:r>
            <a:r>
              <a:rPr lang="fr-FR" dirty="0" err="1"/>
              <a:t>Weapon</a:t>
            </a:r>
            <a:r>
              <a:rPr lang="fr-FR" dirty="0"/>
              <a:t> class </a:t>
            </a:r>
            <a:r>
              <a:rPr lang="fr-FR" dirty="0" err="1"/>
              <a:t>object</a:t>
            </a:r>
            <a:r>
              <a:rPr lang="fr-FR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5D002-09C1-4C0B-BCB1-8E4FE0FC058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 err="1"/>
              <a:t>Reusing</a:t>
            </a:r>
            <a:r>
              <a:rPr lang="fr-FR" dirty="0"/>
              <a:t> the </a:t>
            </a:r>
            <a:r>
              <a:rPr lang="fr-FR" dirty="0" err="1"/>
              <a:t>previous</a:t>
            </a:r>
            <a:r>
              <a:rPr lang="fr-FR" dirty="0"/>
              <a:t> concepts,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could</a:t>
            </a:r>
            <a:r>
              <a:rPr lang="fr-FR" dirty="0"/>
              <a:t> </a:t>
            </a:r>
            <a:r>
              <a:rPr lang="fr-FR" dirty="0" err="1"/>
              <a:t>define</a:t>
            </a:r>
            <a:r>
              <a:rPr lang="fr-FR" dirty="0"/>
              <a:t> a </a:t>
            </a:r>
            <a:r>
              <a:rPr lang="fr-FR" b="1" dirty="0" err="1"/>
              <a:t>Weapon</a:t>
            </a:r>
            <a:r>
              <a:rPr lang="fr-FR" dirty="0"/>
              <a:t> </a:t>
            </a:r>
            <a:r>
              <a:rPr lang="fr-FR" b="1" dirty="0" err="1"/>
              <a:t>object</a:t>
            </a:r>
            <a:endParaRPr lang="fr-FR" b="1" dirty="0"/>
          </a:p>
          <a:p>
            <a:pPr marL="0" indent="0">
              <a:buNone/>
            </a:pPr>
            <a:r>
              <a:rPr lang="fr-FR" dirty="0"/>
              <a:t>It </a:t>
            </a:r>
            <a:r>
              <a:rPr lang="fr-FR" dirty="0" err="1"/>
              <a:t>will</a:t>
            </a:r>
            <a:r>
              <a:rPr lang="fr-FR" dirty="0"/>
              <a:t> have </a:t>
            </a:r>
            <a:r>
              <a:rPr lang="fr-FR" dirty="0" err="1"/>
              <a:t>its</a:t>
            </a:r>
            <a:r>
              <a:rPr lang="fr-FR" dirty="0"/>
              <a:t> </a:t>
            </a:r>
            <a:r>
              <a:rPr lang="fr-FR" dirty="0" err="1"/>
              <a:t>own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, </a:t>
            </a:r>
            <a:r>
              <a:rPr lang="fr-FR" dirty="0" err="1"/>
              <a:t>such</a:t>
            </a:r>
            <a:r>
              <a:rPr lang="fr-FR" dirty="0"/>
              <a:t> as</a:t>
            </a:r>
          </a:p>
          <a:p>
            <a:r>
              <a:rPr lang="fr-FR" dirty="0"/>
              <a:t>a </a:t>
            </a:r>
            <a:r>
              <a:rPr lang="fr-FR" dirty="0" err="1"/>
              <a:t>name</a:t>
            </a:r>
            <a:endParaRPr lang="fr-FR" dirty="0"/>
          </a:p>
          <a:p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attack</a:t>
            </a:r>
            <a:r>
              <a:rPr lang="fr-FR" dirty="0"/>
              <a:t> values,</a:t>
            </a:r>
          </a:p>
          <a:p>
            <a:r>
              <a:rPr lang="fr-FR" dirty="0"/>
              <a:t>and </a:t>
            </a:r>
            <a:r>
              <a:rPr lang="fr-FR" dirty="0" err="1"/>
              <a:t>possibly</a:t>
            </a:r>
            <a:r>
              <a:rPr lang="fr-FR" dirty="0"/>
              <a:t> more </a:t>
            </a:r>
            <a:r>
              <a:rPr lang="fr-FR" dirty="0" err="1"/>
              <a:t>stuff</a:t>
            </a:r>
            <a:r>
              <a:rPr lang="fr-FR" dirty="0"/>
              <a:t>.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i="1" dirty="0"/>
              <a:t>(For </a:t>
            </a:r>
            <a:r>
              <a:rPr lang="fr-FR" i="1" dirty="0" err="1"/>
              <a:t>now</a:t>
            </a:r>
            <a:r>
              <a:rPr lang="fr-FR" i="1" dirty="0"/>
              <a:t>, let us </a:t>
            </a:r>
            <a:r>
              <a:rPr lang="fr-FR" i="1" dirty="0" err="1"/>
              <a:t>keep</a:t>
            </a:r>
            <a:r>
              <a:rPr lang="fr-FR" i="1" dirty="0"/>
              <a:t> </a:t>
            </a:r>
            <a:r>
              <a:rPr lang="fr-FR" i="1" dirty="0" err="1"/>
              <a:t>it</a:t>
            </a:r>
            <a:r>
              <a:rPr lang="fr-FR" i="1" dirty="0"/>
              <a:t> simple.)</a:t>
            </a:r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804EC5-0A7A-4854-932A-43B53DCCFF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41" t="24411" r="72308" b="60205"/>
          <a:stretch/>
        </p:blipFill>
        <p:spPr>
          <a:xfrm>
            <a:off x="5933130" y="2271128"/>
            <a:ext cx="6183358" cy="204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869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474CF-6A87-4CE5-84F7-9E94C907F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Equip</a:t>
            </a:r>
            <a:r>
              <a:rPr lang="fr-FR" dirty="0"/>
              <a:t> a </a:t>
            </a:r>
            <a:r>
              <a:rPr lang="fr-FR" dirty="0" err="1"/>
              <a:t>weapon</a:t>
            </a:r>
            <a:r>
              <a:rPr lang="fr-FR" dirty="0"/>
              <a:t>!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a.k.a</a:t>
            </a:r>
            <a:r>
              <a:rPr lang="fr-FR" dirty="0"/>
              <a:t> the </a:t>
            </a:r>
            <a:r>
              <a:rPr lang="fr-FR" b="1" dirty="0"/>
              <a:t>« </a:t>
            </a:r>
            <a:r>
              <a:rPr lang="fr-FR" b="1" dirty="0" err="1"/>
              <a:t>has-a</a:t>
            </a:r>
            <a:r>
              <a:rPr lang="fr-FR" b="1" dirty="0"/>
              <a:t> » </a:t>
            </a:r>
            <a:r>
              <a:rPr lang="fr-FR" b="1" dirty="0" err="1"/>
              <a:t>relationship</a:t>
            </a:r>
            <a:r>
              <a:rPr lang="fr-FR" b="1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A39BFE-F4C8-4CC5-B6FF-17335E8C44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2949" t="26071" r="18013" b="30872"/>
          <a:stretch/>
        </p:blipFill>
        <p:spPr>
          <a:xfrm>
            <a:off x="5572370" y="2085557"/>
            <a:ext cx="6481786" cy="458096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4FA68-F9CC-42F0-83A7-3B8DCF48D9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5688" y="2085557"/>
            <a:ext cx="5396681" cy="47724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/>
              <a:t>We</a:t>
            </a:r>
            <a:r>
              <a:rPr lang="fr-FR" dirty="0"/>
              <a:t> can </a:t>
            </a:r>
            <a:r>
              <a:rPr lang="fr-FR" dirty="0" err="1"/>
              <a:t>then</a:t>
            </a:r>
            <a:r>
              <a:rPr lang="fr-FR" dirty="0"/>
              <a:t> have </a:t>
            </a:r>
            <a:r>
              <a:rPr lang="fr-FR" dirty="0" err="1"/>
              <a:t>our</a:t>
            </a:r>
            <a:r>
              <a:rPr lang="fr-FR" dirty="0"/>
              <a:t> Hero </a:t>
            </a:r>
            <a:r>
              <a:rPr lang="fr-FR" dirty="0" err="1"/>
              <a:t>equip</a:t>
            </a:r>
            <a:r>
              <a:rPr lang="fr-FR" dirty="0"/>
              <a:t> a </a:t>
            </a:r>
            <a:r>
              <a:rPr lang="fr-FR" dirty="0" err="1"/>
              <a:t>Weapon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,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own</a:t>
            </a:r>
            <a:r>
              <a:rPr lang="fr-FR" dirty="0"/>
              <a:t> </a:t>
            </a:r>
            <a:r>
              <a:rPr lang="fr-FR" b="1" dirty="0" err="1"/>
              <a:t>equip_weapon</a:t>
            </a:r>
            <a:r>
              <a:rPr lang="fr-FR" b="1" dirty="0"/>
              <a:t>() </a:t>
            </a:r>
            <a:r>
              <a:rPr lang="fr-FR" dirty="0" err="1"/>
              <a:t>method</a:t>
            </a:r>
            <a:r>
              <a:rPr lang="fr-FR" dirty="0"/>
              <a:t>.</a:t>
            </a:r>
          </a:p>
          <a:p>
            <a:r>
              <a:rPr lang="fr-FR" dirty="0"/>
              <a:t>It </a:t>
            </a:r>
            <a:r>
              <a:rPr lang="fr-FR" b="1" dirty="0" err="1"/>
              <a:t>assigns</a:t>
            </a:r>
            <a:r>
              <a:rPr lang="fr-FR" dirty="0"/>
              <a:t> a custom </a:t>
            </a:r>
            <a:r>
              <a:rPr lang="fr-FR" b="1" dirty="0" err="1"/>
              <a:t>Weapon</a:t>
            </a:r>
            <a:r>
              <a:rPr lang="fr-FR" dirty="0"/>
              <a:t> </a:t>
            </a:r>
            <a:r>
              <a:rPr lang="fr-FR" b="1" dirty="0" err="1"/>
              <a:t>object</a:t>
            </a:r>
            <a:r>
              <a:rPr lang="fr-FR" dirty="0"/>
              <a:t> (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created</a:t>
            </a:r>
            <a:r>
              <a:rPr lang="fr-FR" dirty="0"/>
              <a:t> </a:t>
            </a:r>
            <a:r>
              <a:rPr lang="fr-FR" dirty="0" err="1"/>
              <a:t>earlier</a:t>
            </a:r>
            <a:r>
              <a:rPr lang="fr-FR" dirty="0"/>
              <a:t>) to the </a:t>
            </a:r>
            <a:r>
              <a:rPr lang="fr-FR" b="1" dirty="0" err="1"/>
              <a:t>attribute</a:t>
            </a:r>
            <a:r>
              <a:rPr lang="fr-FR" b="1" dirty="0"/>
              <a:t> </a:t>
            </a:r>
            <a:r>
              <a:rPr lang="fr-FR" b="1" dirty="0" err="1"/>
              <a:t>equiped_weapon</a:t>
            </a:r>
            <a:r>
              <a:rPr lang="fr-FR" b="1" dirty="0"/>
              <a:t> </a:t>
            </a:r>
            <a:r>
              <a:rPr lang="fr-FR" dirty="0"/>
              <a:t>of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b="1" dirty="0"/>
              <a:t>Hero</a:t>
            </a:r>
            <a:r>
              <a:rPr lang="fr-FR" dirty="0"/>
              <a:t> </a:t>
            </a:r>
            <a:r>
              <a:rPr lang="fr-FR" b="1" dirty="0" err="1"/>
              <a:t>object</a:t>
            </a:r>
            <a:r>
              <a:rPr lang="fr-FR" b="1" dirty="0"/>
              <a:t>.</a:t>
            </a:r>
          </a:p>
          <a:p>
            <a:r>
              <a:rPr lang="fr-FR" dirty="0"/>
              <a:t>Our Hero can </a:t>
            </a:r>
            <a:r>
              <a:rPr lang="fr-FR" dirty="0" err="1"/>
              <a:t>then</a:t>
            </a:r>
            <a:r>
              <a:rPr lang="fr-FR" dirty="0"/>
              <a:t> </a:t>
            </a:r>
            <a:r>
              <a:rPr lang="fr-FR" dirty="0" err="1"/>
              <a:t>equip</a:t>
            </a:r>
            <a:r>
              <a:rPr lang="fr-FR" dirty="0"/>
              <a:t> a </a:t>
            </a:r>
            <a:r>
              <a:rPr lang="fr-FR" dirty="0" err="1"/>
              <a:t>Weapon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,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b="1" dirty="0" err="1"/>
              <a:t>equip_weapon</a:t>
            </a:r>
            <a:r>
              <a:rPr lang="fr-FR" b="1" dirty="0"/>
              <a:t>() </a:t>
            </a:r>
            <a:r>
              <a:rPr lang="fr-FR" dirty="0" err="1"/>
              <a:t>method</a:t>
            </a:r>
            <a:r>
              <a:rPr lang="fr-FR" dirty="0"/>
              <a:t>!</a:t>
            </a:r>
          </a:p>
          <a:p>
            <a:endParaRPr lang="fr-FR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F7D3C87D-05BF-4932-9F36-F20EA4A0464B}"/>
              </a:ext>
            </a:extLst>
          </p:cNvPr>
          <p:cNvSpPr/>
          <p:nvPr/>
        </p:nvSpPr>
        <p:spPr>
          <a:xfrm>
            <a:off x="5144515" y="6005542"/>
            <a:ext cx="542378" cy="372499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909F4C4-FCC2-46C5-9B7F-E159813377C1}"/>
              </a:ext>
            </a:extLst>
          </p:cNvPr>
          <p:cNvSpPr/>
          <p:nvPr/>
        </p:nvSpPr>
        <p:spPr>
          <a:xfrm>
            <a:off x="5191407" y="5189810"/>
            <a:ext cx="542378" cy="372499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6330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474CF-6A87-4CE5-84F7-9E94C907F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b="1" dirty="0"/>
              <a:t>« </a:t>
            </a:r>
            <a:r>
              <a:rPr lang="fr-FR" b="1" dirty="0" err="1"/>
              <a:t>has-a</a:t>
            </a:r>
            <a:r>
              <a:rPr lang="fr-FR" b="1" dirty="0"/>
              <a:t> » </a:t>
            </a:r>
            <a:r>
              <a:rPr lang="fr-FR" b="1" dirty="0" err="1"/>
              <a:t>relationship</a:t>
            </a:r>
            <a:endParaRPr lang="fr-FR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4FA68-F9CC-42F0-83A7-3B8DCF48D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Definition (the </a:t>
            </a:r>
            <a:r>
              <a:rPr lang="en-GB" b="1" dirty="0">
                <a:solidFill>
                  <a:srgbClr val="00B050"/>
                </a:solidFill>
              </a:rPr>
              <a:t>“has-a” relationship</a:t>
            </a:r>
            <a:r>
              <a:rPr lang="en-GB" b="1" dirty="0"/>
              <a:t> in OOP):</a:t>
            </a:r>
          </a:p>
          <a:p>
            <a:pPr marL="0" indent="0">
              <a:buNone/>
            </a:pPr>
            <a:r>
              <a:rPr lang="en-GB" dirty="0"/>
              <a:t>In Object-Oriented Programming, this defines a </a:t>
            </a:r>
            <a:r>
              <a:rPr lang="en-GB" b="1" dirty="0">
                <a:solidFill>
                  <a:srgbClr val="00B050"/>
                </a:solidFill>
              </a:rPr>
              <a:t>“has-a” relationship </a:t>
            </a:r>
            <a:r>
              <a:rPr lang="en-GB" dirty="0"/>
              <a:t>between our Hero class and our Weapon class.</a:t>
            </a:r>
          </a:p>
          <a:p>
            <a:r>
              <a:rPr lang="en-GB" dirty="0"/>
              <a:t>We then say that our </a:t>
            </a:r>
            <a:r>
              <a:rPr lang="en-GB" b="1" dirty="0"/>
              <a:t>Hero</a:t>
            </a:r>
            <a:r>
              <a:rPr lang="en-GB" dirty="0"/>
              <a:t> object </a:t>
            </a:r>
            <a:r>
              <a:rPr lang="en-GB" b="1" u="sng" dirty="0"/>
              <a:t>“has-a”</a:t>
            </a:r>
            <a:r>
              <a:rPr lang="en-GB" b="1" dirty="0"/>
              <a:t> Weapon</a:t>
            </a:r>
            <a:r>
              <a:rPr lang="en-GB" dirty="0"/>
              <a:t> object.</a:t>
            </a:r>
          </a:p>
          <a:p>
            <a:r>
              <a:rPr lang="en-GB" dirty="0"/>
              <a:t>Because one of our </a:t>
            </a:r>
            <a:r>
              <a:rPr lang="en-GB" b="1" dirty="0"/>
              <a:t>Hero</a:t>
            </a:r>
            <a:r>
              <a:rPr lang="en-GB" dirty="0"/>
              <a:t> </a:t>
            </a:r>
            <a:r>
              <a:rPr lang="en-GB" b="1" dirty="0"/>
              <a:t>object’s</a:t>
            </a:r>
            <a:r>
              <a:rPr lang="en-GB" dirty="0"/>
              <a:t> </a:t>
            </a:r>
            <a:r>
              <a:rPr lang="en-GB" b="1" dirty="0"/>
              <a:t>attributes</a:t>
            </a:r>
            <a:r>
              <a:rPr lang="en-GB" dirty="0"/>
              <a:t> is a </a:t>
            </a:r>
            <a:r>
              <a:rPr lang="en-GB" b="1" dirty="0"/>
              <a:t>Weapon object.</a:t>
            </a:r>
          </a:p>
          <a:p>
            <a:endParaRPr lang="en-GB" b="1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ED8199F-DE49-CB1F-BC44-D091B1E9A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790" y="4634851"/>
            <a:ext cx="6658856" cy="17691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51A339-C6A9-4B3B-A656-27566A07F233}"/>
              </a:ext>
            </a:extLst>
          </p:cNvPr>
          <p:cNvSpPr txBox="1"/>
          <p:nvPr/>
        </p:nvSpPr>
        <p:spPr>
          <a:xfrm>
            <a:off x="4845218" y="5288578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“has-a”</a:t>
            </a:r>
          </a:p>
        </p:txBody>
      </p:sp>
    </p:spTree>
    <p:extLst>
      <p:ext uri="{BB962C8B-B14F-4D97-AF65-F5344CB8AC3E}">
        <p14:creationId xmlns:p14="http://schemas.microsoft.com/office/powerpoint/2010/main" val="148493626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07D3DC-C4B6-4051-97E1-A0AE1CC051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04" t="26462" r="60834" b="22051"/>
          <a:stretch/>
        </p:blipFill>
        <p:spPr>
          <a:xfrm>
            <a:off x="730241" y="103554"/>
            <a:ext cx="10731518" cy="6650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464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503B9-8328-41C1-8900-2235105EC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object-oriented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5803B9-381B-430F-B255-2378F7CE27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Definition (</a:t>
            </a:r>
            <a:r>
              <a:rPr lang="en-US" b="1" dirty="0">
                <a:solidFill>
                  <a:srgbClr val="00B050"/>
                </a:solidFill>
              </a:rPr>
              <a:t>Object-Oriented Programming</a:t>
            </a:r>
            <a:r>
              <a:rPr lang="en-US" b="1" dirty="0"/>
              <a:t>):</a:t>
            </a:r>
          </a:p>
          <a:p>
            <a:pPr marL="0" indent="0">
              <a:buNone/>
            </a:pPr>
            <a:r>
              <a:rPr lang="en-US" b="1" dirty="0">
                <a:solidFill>
                  <a:srgbClr val="00B050"/>
                </a:solidFill>
              </a:rPr>
              <a:t>Object-oriented programming </a:t>
            </a:r>
            <a:r>
              <a:rPr lang="en-US" b="1" dirty="0"/>
              <a:t>(</a:t>
            </a:r>
            <a:r>
              <a:rPr lang="en-US" b="1" dirty="0">
                <a:solidFill>
                  <a:srgbClr val="00B050"/>
                </a:solidFill>
              </a:rPr>
              <a:t>OOP</a:t>
            </a:r>
            <a:r>
              <a:rPr lang="en-US" b="1" dirty="0"/>
              <a:t>) </a:t>
            </a:r>
            <a:r>
              <a:rPr lang="en-US" dirty="0"/>
              <a:t>is a programming language </a:t>
            </a:r>
            <a:r>
              <a:rPr lang="en-US" b="1" dirty="0"/>
              <a:t>paradigm</a:t>
            </a:r>
            <a:r>
              <a:rPr lang="en-US" dirty="0"/>
              <a:t> organized around the creation of </a:t>
            </a:r>
            <a:r>
              <a:rPr lang="en-US" b="1" dirty="0"/>
              <a:t>custom objects</a:t>
            </a:r>
            <a:r>
              <a:rPr lang="en-US" dirty="0"/>
              <a:t>.</a:t>
            </a:r>
            <a:endParaRPr lang="fr-FR" dirty="0"/>
          </a:p>
          <a:p>
            <a:r>
              <a:rPr lang="fr-FR" dirty="0" err="1"/>
              <a:t>Sometimes</a:t>
            </a:r>
            <a:r>
              <a:rPr lang="fr-FR" dirty="0"/>
              <a:t>, the </a:t>
            </a:r>
            <a:r>
              <a:rPr lang="fr-FR" b="1" dirty="0"/>
              <a:t>concepts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need</a:t>
            </a:r>
            <a:r>
              <a:rPr lang="fr-FR" dirty="0"/>
              <a:t> for </a:t>
            </a:r>
            <a:r>
              <a:rPr lang="fr-FR" dirty="0" err="1"/>
              <a:t>our</a:t>
            </a:r>
            <a:r>
              <a:rPr lang="fr-FR" dirty="0"/>
              <a:t> programs </a:t>
            </a:r>
            <a:r>
              <a:rPr lang="fr-FR" dirty="0" err="1"/>
              <a:t>cannot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described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the basic </a:t>
            </a:r>
            <a:r>
              <a:rPr lang="fr-FR" dirty="0" err="1"/>
              <a:t>int</a:t>
            </a:r>
            <a:r>
              <a:rPr lang="fr-FR" dirty="0"/>
              <a:t>/</a:t>
            </a:r>
            <a:r>
              <a:rPr lang="fr-FR" dirty="0" err="1"/>
              <a:t>float</a:t>
            </a:r>
            <a:r>
              <a:rPr lang="fr-FR" dirty="0"/>
              <a:t>/</a:t>
            </a:r>
            <a:r>
              <a:rPr lang="fr-FR" dirty="0" err="1"/>
              <a:t>str</a:t>
            </a:r>
            <a:r>
              <a:rPr lang="fr-FR" dirty="0"/>
              <a:t>/</a:t>
            </a:r>
            <a:r>
              <a:rPr lang="fr-FR" dirty="0" err="1"/>
              <a:t>list</a:t>
            </a:r>
            <a:r>
              <a:rPr lang="fr-FR" dirty="0"/>
              <a:t>/dict types.</a:t>
            </a:r>
          </a:p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could</a:t>
            </a:r>
            <a:r>
              <a:rPr lang="fr-FR" dirty="0"/>
              <a:t> assemble variables </a:t>
            </a:r>
            <a:r>
              <a:rPr lang="fr-FR" dirty="0" err="1"/>
              <a:t>that</a:t>
            </a:r>
            <a:r>
              <a:rPr lang="fr-FR" dirty="0"/>
              <a:t> relate to the </a:t>
            </a:r>
            <a:r>
              <a:rPr lang="fr-FR" dirty="0" err="1"/>
              <a:t>same</a:t>
            </a:r>
            <a:r>
              <a:rPr lang="fr-FR" dirty="0"/>
              <a:t> concept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dictionnaries</a:t>
            </a:r>
            <a:r>
              <a:rPr lang="fr-FR" dirty="0"/>
              <a:t> (</a:t>
            </a:r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described</a:t>
            </a:r>
            <a:r>
              <a:rPr lang="fr-FR" dirty="0"/>
              <a:t> as </a:t>
            </a:r>
            <a:r>
              <a:rPr lang="fr-FR" dirty="0" err="1"/>
              <a:t>object-oriented</a:t>
            </a:r>
            <a:r>
              <a:rPr lang="fr-FR" dirty="0"/>
              <a:t> </a:t>
            </a:r>
            <a:r>
              <a:rPr lang="fr-FR" dirty="0" err="1"/>
              <a:t>thinking</a:t>
            </a:r>
            <a:r>
              <a:rPr lang="fr-FR" dirty="0"/>
              <a:t>),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often</a:t>
            </a:r>
            <a:r>
              <a:rPr lang="fr-FR" dirty="0"/>
              <a:t> </a:t>
            </a:r>
            <a:r>
              <a:rPr lang="fr-FR" dirty="0" err="1"/>
              <a:t>prefer</a:t>
            </a:r>
            <a:r>
              <a:rPr lang="fr-FR" dirty="0"/>
              <a:t> to </a:t>
            </a:r>
            <a:r>
              <a:rPr lang="fr-FR" b="1" dirty="0" err="1"/>
              <a:t>create</a:t>
            </a:r>
            <a:r>
              <a:rPr lang="fr-FR" b="1" dirty="0"/>
              <a:t> </a:t>
            </a:r>
            <a:r>
              <a:rPr lang="fr-FR" b="1" dirty="0" err="1"/>
              <a:t>our</a:t>
            </a:r>
            <a:r>
              <a:rPr lang="fr-FR" b="1" dirty="0"/>
              <a:t> </a:t>
            </a:r>
            <a:r>
              <a:rPr lang="fr-FR" b="1" dirty="0" err="1"/>
              <a:t>own</a:t>
            </a:r>
            <a:r>
              <a:rPr lang="fr-FR" b="1" dirty="0"/>
              <a:t> custom types/</a:t>
            </a:r>
            <a:r>
              <a:rPr lang="fr-FR" b="1" dirty="0" err="1"/>
              <a:t>objects</a:t>
            </a:r>
            <a:r>
              <a:rPr lang="fr-FR" dirty="0"/>
              <a:t>.</a:t>
            </a:r>
          </a:p>
          <a:p>
            <a:r>
              <a:rPr lang="fr-FR" dirty="0" err="1"/>
              <a:t>These</a:t>
            </a:r>
            <a:r>
              <a:rPr lang="fr-FR" dirty="0"/>
              <a:t> types are </a:t>
            </a:r>
            <a:r>
              <a:rPr lang="fr-FR" dirty="0" err="1"/>
              <a:t>created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the </a:t>
            </a:r>
            <a:r>
              <a:rPr lang="fr-FR" b="1" dirty="0">
                <a:solidFill>
                  <a:srgbClr val="7030A0"/>
                </a:solidFill>
              </a:rPr>
              <a:t>class</a:t>
            </a:r>
            <a:r>
              <a:rPr lang="fr-FR" dirty="0"/>
              <a:t> </a:t>
            </a:r>
            <a:r>
              <a:rPr lang="fr-FR" b="1" dirty="0"/>
              <a:t>keyword</a:t>
            </a:r>
            <a:r>
              <a:rPr lang="fr-FR" dirty="0"/>
              <a:t>, and </a:t>
            </a:r>
            <a:r>
              <a:rPr lang="fr-FR" dirty="0" err="1"/>
              <a:t>might</a:t>
            </a:r>
            <a:r>
              <a:rPr lang="fr-FR" dirty="0"/>
              <a:t> come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own</a:t>
            </a:r>
            <a:r>
              <a:rPr lang="fr-FR" dirty="0"/>
              <a:t> </a:t>
            </a:r>
            <a:r>
              <a:rPr lang="fr-FR" dirty="0" err="1"/>
              <a:t>list</a:t>
            </a:r>
            <a:r>
              <a:rPr lang="fr-FR" dirty="0"/>
              <a:t> of </a:t>
            </a:r>
            <a:r>
              <a:rPr lang="fr-FR" b="1" dirty="0" err="1">
                <a:solidFill>
                  <a:srgbClr val="7030A0"/>
                </a:solidFill>
              </a:rPr>
              <a:t>attributes</a:t>
            </a:r>
            <a:r>
              <a:rPr lang="fr-FR" dirty="0"/>
              <a:t> and </a:t>
            </a:r>
            <a:r>
              <a:rPr lang="fr-FR" b="1" dirty="0" err="1">
                <a:solidFill>
                  <a:srgbClr val="7030A0"/>
                </a:solidFill>
              </a:rPr>
              <a:t>methods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086043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6F1EF2-4990-2FA7-948A-73328D597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Practice 3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D8B0F-9060-9181-A291-FECF3433F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marL="0" indent="0" algn="ctr">
              <a:buNone/>
            </a:pPr>
            <a:r>
              <a:rPr lang="en-GB" sz="3600" dirty="0"/>
              <a:t>Let us put these concept in practice with a new Activity.</a:t>
            </a:r>
          </a:p>
          <a:p>
            <a:pPr algn="ctr"/>
            <a:r>
              <a:rPr lang="en-GB" dirty="0"/>
              <a:t>You will reuse several </a:t>
            </a:r>
            <a:r>
              <a:rPr lang="en-GB" b="1" dirty="0"/>
              <a:t>custom classes of objects from Activity 1&amp;2</a:t>
            </a:r>
            <a:r>
              <a:rPr lang="en-GB" dirty="0"/>
              <a:t>.</a:t>
            </a:r>
          </a:p>
          <a:p>
            <a:pPr algn="ctr"/>
            <a:r>
              <a:rPr lang="en-GB" dirty="0"/>
              <a:t>You will have to implement new additional classes and establish some </a:t>
            </a:r>
            <a:r>
              <a:rPr lang="en-GB" b="1" dirty="0"/>
              <a:t>“has-a” relationships </a:t>
            </a:r>
            <a:r>
              <a:rPr lang="en-GB" dirty="0"/>
              <a:t>between the different classes.</a:t>
            </a:r>
          </a:p>
          <a:p>
            <a:pPr algn="ctr"/>
            <a:r>
              <a:rPr lang="en-GB" dirty="0"/>
              <a:t>Remember to control the values of attributes in your objects using the </a:t>
            </a:r>
            <a:r>
              <a:rPr lang="en-GB" b="1" dirty="0"/>
              <a:t>__</a:t>
            </a:r>
            <a:r>
              <a:rPr lang="en-GB" b="1" dirty="0" err="1"/>
              <a:t>dict</a:t>
            </a:r>
            <a:r>
              <a:rPr lang="en-GB" b="1" dirty="0"/>
              <a:t>__</a:t>
            </a:r>
            <a:r>
              <a:rPr lang="en-GB" dirty="0"/>
              <a:t> operation!</a:t>
            </a:r>
          </a:p>
        </p:txBody>
      </p:sp>
    </p:spTree>
    <p:extLst>
      <p:ext uri="{BB962C8B-B14F-4D97-AF65-F5344CB8AC3E}">
        <p14:creationId xmlns:p14="http://schemas.microsoft.com/office/powerpoint/2010/main" val="83939064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442D1-0E48-4C8B-B0B0-0501EDBC5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Modifying</a:t>
            </a:r>
            <a:r>
              <a:rPr lang="fr-FR" dirty="0"/>
              <a:t>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Weapon</a:t>
            </a:r>
            <a:r>
              <a:rPr lang="fr-FR" dirty="0"/>
              <a:t> class </a:t>
            </a:r>
            <a:r>
              <a:rPr lang="fr-FR" dirty="0" err="1"/>
              <a:t>object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5D002-09C1-4C0B-BCB1-8E4FE0FC05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29166" y="2165620"/>
            <a:ext cx="4645152" cy="39772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/>
              <a:t>Earlier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defined</a:t>
            </a:r>
            <a:r>
              <a:rPr lang="fr-FR" dirty="0"/>
              <a:t> a </a:t>
            </a:r>
            <a:r>
              <a:rPr lang="fr-FR" dirty="0" err="1"/>
              <a:t>Weapon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,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 </a:t>
            </a:r>
            <a:r>
              <a:rPr lang="fr-FR" dirty="0" err="1"/>
              <a:t>such</a:t>
            </a:r>
            <a:r>
              <a:rPr lang="fr-FR" dirty="0"/>
              <a:t> as </a:t>
            </a:r>
            <a:r>
              <a:rPr lang="fr-FR" dirty="0" err="1"/>
              <a:t>name</a:t>
            </a:r>
            <a:r>
              <a:rPr lang="fr-FR" dirty="0"/>
              <a:t> and </a:t>
            </a:r>
            <a:r>
              <a:rPr lang="fr-FR" dirty="0" err="1"/>
              <a:t>attack</a:t>
            </a:r>
            <a:r>
              <a:rPr lang="fr-FR" dirty="0"/>
              <a:t> values.</a:t>
            </a:r>
          </a:p>
          <a:p>
            <a:r>
              <a:rPr lang="fr-FR" b="1" u="sng" dirty="0" err="1"/>
              <a:t>Problem</a:t>
            </a:r>
            <a:r>
              <a:rPr lang="fr-FR" b="1" u="sng" dirty="0"/>
              <a:t>:</a:t>
            </a:r>
            <a:r>
              <a:rPr lang="fr-FR" dirty="0"/>
              <a:t> how do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efficiently</a:t>
            </a:r>
            <a:r>
              <a:rPr lang="fr-FR" dirty="0"/>
              <a:t> </a:t>
            </a:r>
            <a:r>
              <a:rPr lang="fr-FR" dirty="0" err="1"/>
              <a:t>take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account</a:t>
            </a:r>
            <a:r>
              <a:rPr lang="fr-FR" dirty="0"/>
              <a:t> multiple types of </a:t>
            </a:r>
            <a:r>
              <a:rPr lang="fr-FR" dirty="0" err="1"/>
              <a:t>weapons</a:t>
            </a:r>
            <a:r>
              <a:rPr lang="fr-FR" dirty="0"/>
              <a:t> </a:t>
            </a:r>
            <a:r>
              <a:rPr lang="fr-FR" dirty="0" err="1"/>
              <a:t>possibilities</a:t>
            </a:r>
            <a:r>
              <a:rPr lang="fr-FR" dirty="0"/>
              <a:t>? (</a:t>
            </a:r>
            <a:r>
              <a:rPr lang="fr-FR" dirty="0" err="1"/>
              <a:t>sword</a:t>
            </a:r>
            <a:r>
              <a:rPr lang="fr-FR" dirty="0"/>
              <a:t>, </a:t>
            </a:r>
            <a:r>
              <a:rPr lang="fr-FR" dirty="0" err="1"/>
              <a:t>bow</a:t>
            </a:r>
            <a:r>
              <a:rPr lang="fr-FR" dirty="0"/>
              <a:t>, axe, </a:t>
            </a:r>
            <a:r>
              <a:rPr lang="fr-FR" dirty="0" err="1"/>
              <a:t>magic</a:t>
            </a:r>
            <a:r>
              <a:rPr lang="fr-FR" dirty="0"/>
              <a:t> staff, etc.</a:t>
            </a:r>
          </a:p>
          <a:p>
            <a:pPr marL="457200" lvl="1" indent="0">
              <a:buNone/>
            </a:pP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6B6D3CD-5B11-495E-B3A0-CB5140F03A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41" t="24411" r="72308" b="60205"/>
          <a:stretch/>
        </p:blipFill>
        <p:spPr>
          <a:xfrm>
            <a:off x="5933130" y="2271128"/>
            <a:ext cx="6183358" cy="204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187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82E5A-9C7B-4061-AD3D-482497AAC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Objects</a:t>
            </a:r>
            <a:r>
              <a:rPr lang="fr-FR" dirty="0"/>
              <a:t> and </a:t>
            </a:r>
            <a:r>
              <a:rPr lang="fr-FR" dirty="0" err="1"/>
              <a:t>sub</a:t>
            </a:r>
            <a:r>
              <a:rPr lang="fr-FR" dirty="0"/>
              <a:t>-classes of </a:t>
            </a:r>
            <a:r>
              <a:rPr lang="fr-FR" dirty="0" err="1"/>
              <a:t>objects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78CB3-AC78-4954-9828-194C645160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29165" y="1735014"/>
            <a:ext cx="5625595" cy="51229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/>
              <a:t>Typically</a:t>
            </a:r>
            <a:r>
              <a:rPr lang="fr-FR" dirty="0"/>
              <a:t>, </a:t>
            </a:r>
            <a:r>
              <a:rPr lang="fr-FR" dirty="0" err="1"/>
              <a:t>our</a:t>
            </a:r>
            <a:r>
              <a:rPr lang="fr-FR" dirty="0"/>
              <a:t> Hero </a:t>
            </a:r>
            <a:r>
              <a:rPr lang="fr-FR" dirty="0" err="1"/>
              <a:t>could</a:t>
            </a:r>
            <a:r>
              <a:rPr lang="fr-FR" dirty="0"/>
              <a:t> </a:t>
            </a:r>
            <a:r>
              <a:rPr lang="fr-FR" dirty="0" err="1"/>
              <a:t>equip</a:t>
            </a:r>
            <a:r>
              <a:rPr lang="fr-FR" dirty="0"/>
              <a:t> a </a:t>
            </a:r>
            <a:r>
              <a:rPr lang="fr-FR" dirty="0" err="1"/>
              <a:t>Weapon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...</a:t>
            </a:r>
          </a:p>
          <a:p>
            <a:r>
              <a:rPr lang="fr-FR" dirty="0"/>
              <a:t>But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could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a </a:t>
            </a:r>
            <a:r>
              <a:rPr lang="fr-FR" b="1" dirty="0" err="1"/>
              <a:t>sword</a:t>
            </a:r>
            <a:r>
              <a:rPr lang="fr-FR" dirty="0"/>
              <a:t>, a </a:t>
            </a:r>
            <a:r>
              <a:rPr lang="fr-FR" b="1" dirty="0" err="1"/>
              <a:t>bow</a:t>
            </a:r>
            <a:r>
              <a:rPr lang="fr-FR" dirty="0"/>
              <a:t>, a </a:t>
            </a:r>
            <a:r>
              <a:rPr lang="fr-FR" b="1" dirty="0"/>
              <a:t>staff</a:t>
            </a:r>
            <a:r>
              <a:rPr lang="fr-FR" dirty="0"/>
              <a:t>, etc.</a:t>
            </a:r>
          </a:p>
          <a:p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weapons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probably</a:t>
            </a:r>
            <a:r>
              <a:rPr lang="fr-FR" dirty="0"/>
              <a:t> have </a:t>
            </a:r>
            <a:r>
              <a:rPr lang="fr-FR" dirty="0" err="1"/>
              <a:t>attributes</a:t>
            </a:r>
            <a:r>
              <a:rPr lang="fr-FR" dirty="0"/>
              <a:t> and </a:t>
            </a:r>
            <a:r>
              <a:rPr lang="fr-FR" dirty="0" err="1"/>
              <a:t>methods</a:t>
            </a:r>
            <a:r>
              <a:rPr lang="fr-FR" dirty="0"/>
              <a:t> in </a:t>
            </a:r>
            <a:r>
              <a:rPr lang="fr-FR" dirty="0" err="1"/>
              <a:t>common</a:t>
            </a:r>
            <a:r>
              <a:rPr lang="fr-FR" dirty="0"/>
              <a:t>.</a:t>
            </a:r>
          </a:p>
          <a:p>
            <a:r>
              <a:rPr lang="fr-FR" dirty="0"/>
              <a:t>But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might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have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 and </a:t>
            </a:r>
            <a:r>
              <a:rPr lang="fr-FR" dirty="0" err="1"/>
              <a:t>methods</a:t>
            </a:r>
            <a:r>
              <a:rPr lang="fr-FR" dirty="0"/>
              <a:t>, as </a:t>
            </a:r>
            <a:r>
              <a:rPr lang="fr-FR" dirty="0" err="1"/>
              <a:t>our</a:t>
            </a:r>
            <a:r>
              <a:rPr lang="fr-FR" dirty="0"/>
              <a:t> Hero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probably</a:t>
            </a:r>
            <a:r>
              <a:rPr lang="fr-FR" dirty="0"/>
              <a:t> </a:t>
            </a:r>
            <a:r>
              <a:rPr lang="fr-FR" dirty="0" err="1"/>
              <a:t>operate</a:t>
            </a:r>
            <a:r>
              <a:rPr lang="fr-FR" dirty="0"/>
              <a:t> </a:t>
            </a:r>
            <a:r>
              <a:rPr lang="fr-FR" dirty="0" err="1"/>
              <a:t>those</a:t>
            </a:r>
            <a:r>
              <a:rPr lang="fr-FR" dirty="0"/>
              <a:t> </a:t>
            </a:r>
            <a:r>
              <a:rPr lang="fr-FR" dirty="0" err="1"/>
              <a:t>weapons</a:t>
            </a:r>
            <a:r>
              <a:rPr lang="fr-FR" dirty="0"/>
              <a:t> </a:t>
            </a:r>
            <a:r>
              <a:rPr lang="fr-FR" dirty="0" err="1"/>
              <a:t>differently</a:t>
            </a:r>
            <a:r>
              <a:rPr lang="fr-FR" dirty="0"/>
              <a:t>.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244BB154-DCD4-41EE-BA9A-FF3B03D220AC}"/>
              </a:ext>
            </a:extLst>
          </p:cNvPr>
          <p:cNvGraphicFramePr/>
          <p:nvPr/>
        </p:nvGraphicFramePr>
        <p:xfrm>
          <a:off x="6627446" y="2109568"/>
          <a:ext cx="4908061" cy="37903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532132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82E5A-9C7B-4061-AD3D-482497AAC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Objects</a:t>
            </a:r>
            <a:r>
              <a:rPr lang="fr-FR" dirty="0"/>
              <a:t> and </a:t>
            </a:r>
            <a:r>
              <a:rPr lang="fr-FR" dirty="0" err="1"/>
              <a:t>sub</a:t>
            </a:r>
            <a:r>
              <a:rPr lang="fr-FR" dirty="0"/>
              <a:t>-classes of </a:t>
            </a:r>
            <a:r>
              <a:rPr lang="fr-FR" dirty="0" err="1"/>
              <a:t>objects</a:t>
            </a:r>
            <a:endParaRPr lang="fr-F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C78CB3-AC78-4954-9828-194C645160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29166" y="2165620"/>
            <a:ext cx="4645152" cy="46923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In </a:t>
            </a:r>
            <a:r>
              <a:rPr lang="fr-FR" dirty="0" err="1"/>
              <a:t>fact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common</a:t>
            </a:r>
            <a:r>
              <a:rPr lang="fr-FR" dirty="0"/>
              <a:t> in life to have </a:t>
            </a:r>
            <a:r>
              <a:rPr lang="fr-FR" b="1" dirty="0" err="1"/>
              <a:t>objects</a:t>
            </a:r>
            <a:r>
              <a:rPr lang="fr-FR" dirty="0"/>
              <a:t> and</a:t>
            </a:r>
            <a:r>
              <a:rPr lang="fr-FR" b="1" dirty="0"/>
              <a:t> </a:t>
            </a:r>
            <a:r>
              <a:rPr lang="fr-FR" b="1" dirty="0" err="1"/>
              <a:t>sub</a:t>
            </a:r>
            <a:r>
              <a:rPr lang="fr-FR" b="1" dirty="0"/>
              <a:t>-classes </a:t>
            </a:r>
            <a:r>
              <a:rPr lang="fr-FR" dirty="0"/>
              <a:t>of </a:t>
            </a:r>
            <a:r>
              <a:rPr lang="fr-FR" dirty="0" err="1"/>
              <a:t>objects</a:t>
            </a:r>
            <a:r>
              <a:rPr lang="fr-FR" dirty="0"/>
              <a:t>.</a:t>
            </a:r>
          </a:p>
          <a:p>
            <a:r>
              <a:rPr lang="fr-FR" dirty="0"/>
              <a:t>Cars, buses and trucks </a:t>
            </a:r>
            <a:r>
              <a:rPr lang="fr-FR" dirty="0" err="1"/>
              <a:t>probably</a:t>
            </a:r>
            <a:r>
              <a:rPr lang="fr-FR" dirty="0"/>
              <a:t> have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b="1" dirty="0" err="1"/>
              <a:t>attributes</a:t>
            </a:r>
            <a:r>
              <a:rPr lang="fr-FR" b="1" dirty="0"/>
              <a:t> and </a:t>
            </a:r>
            <a:r>
              <a:rPr lang="fr-FR" b="1" dirty="0" err="1"/>
              <a:t>methods</a:t>
            </a:r>
            <a:r>
              <a:rPr lang="fr-FR" dirty="0"/>
              <a:t> in </a:t>
            </a:r>
            <a:r>
              <a:rPr lang="fr-FR" dirty="0" err="1"/>
              <a:t>common</a:t>
            </a:r>
            <a:r>
              <a:rPr lang="fr-FR" dirty="0"/>
              <a:t>,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are </a:t>
            </a:r>
            <a:r>
              <a:rPr lang="fr-FR" b="1" dirty="0" err="1"/>
              <a:t>vehicles</a:t>
            </a:r>
            <a:r>
              <a:rPr lang="fr-FR" b="1" dirty="0"/>
              <a:t> </a:t>
            </a:r>
            <a:r>
              <a:rPr lang="fr-FR" b="1" dirty="0" err="1"/>
              <a:t>objects</a:t>
            </a:r>
            <a:r>
              <a:rPr lang="fr-FR" dirty="0"/>
              <a:t>.</a:t>
            </a:r>
          </a:p>
          <a:p>
            <a:r>
              <a:rPr lang="fr-FR" dirty="0"/>
              <a:t>But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probably</a:t>
            </a:r>
            <a:r>
              <a:rPr lang="fr-FR" dirty="0"/>
              <a:t> have </a:t>
            </a:r>
            <a:r>
              <a:rPr lang="fr-FR" b="1" dirty="0" err="1"/>
              <a:t>attributes</a:t>
            </a:r>
            <a:r>
              <a:rPr lang="fr-FR" dirty="0"/>
              <a:t> and </a:t>
            </a:r>
            <a:r>
              <a:rPr lang="fr-FR" b="1" dirty="0" err="1"/>
              <a:t>methods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are </a:t>
            </a:r>
            <a:r>
              <a:rPr lang="fr-FR" b="1" dirty="0" err="1"/>
              <a:t>specific</a:t>
            </a:r>
            <a:r>
              <a:rPr lang="fr-FR" dirty="0"/>
              <a:t> to </a:t>
            </a:r>
            <a:r>
              <a:rPr lang="fr-FR" dirty="0" err="1"/>
              <a:t>them</a:t>
            </a:r>
            <a:r>
              <a:rPr lang="fr-FR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3AFEDF-8931-415B-B10E-4133E8F5B3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128" t="27897" r="15320" b="31282"/>
          <a:stretch/>
        </p:blipFill>
        <p:spPr>
          <a:xfrm>
            <a:off x="5933869" y="2278186"/>
            <a:ext cx="5936179" cy="256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7647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161D348-35A9-47CE-8763-E40F41BC7B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41" t="37949" r="67180" b="17557"/>
          <a:stretch/>
        </p:blipFill>
        <p:spPr>
          <a:xfrm>
            <a:off x="5398067" y="2088623"/>
            <a:ext cx="6666415" cy="47102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B9DF37-D6E8-49E4-9E70-1AEAB1B95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Introducting</a:t>
            </a:r>
            <a:r>
              <a:rPr lang="fr-FR" dirty="0"/>
              <a:t> </a:t>
            </a:r>
            <a:r>
              <a:rPr lang="fr-FR" dirty="0" err="1"/>
              <a:t>inheritance</a:t>
            </a:r>
            <a:r>
              <a:rPr lang="fr-FR" dirty="0"/>
              <a:t>!</a:t>
            </a:r>
            <a:br>
              <a:rPr lang="fr-FR" dirty="0"/>
            </a:br>
            <a:r>
              <a:rPr lang="fr-FR" dirty="0"/>
              <a:t>(</a:t>
            </a:r>
            <a:r>
              <a:rPr lang="fr-FR" dirty="0" err="1"/>
              <a:t>a.k.a</a:t>
            </a:r>
            <a:r>
              <a:rPr lang="fr-FR" dirty="0"/>
              <a:t>. the « </a:t>
            </a:r>
            <a:r>
              <a:rPr lang="fr-FR" dirty="0" err="1"/>
              <a:t>is-a</a:t>
            </a:r>
            <a:r>
              <a:rPr lang="fr-FR" dirty="0"/>
              <a:t> » </a:t>
            </a:r>
            <a:r>
              <a:rPr lang="fr-FR" dirty="0" err="1"/>
              <a:t>relationship</a:t>
            </a:r>
            <a:r>
              <a:rPr lang="fr-FR" dirty="0"/>
              <a:t>)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09F44AA-86CF-4468-BB32-D93AFE480457}"/>
              </a:ext>
            </a:extLst>
          </p:cNvPr>
          <p:cNvSpPr/>
          <p:nvPr/>
        </p:nvSpPr>
        <p:spPr>
          <a:xfrm rot="10800000">
            <a:off x="7231499" y="4683988"/>
            <a:ext cx="542378" cy="372499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91D75FFB-640A-443D-86E6-77594202FCC3}"/>
              </a:ext>
            </a:extLst>
          </p:cNvPr>
          <p:cNvSpPr/>
          <p:nvPr/>
        </p:nvSpPr>
        <p:spPr>
          <a:xfrm rot="7355909">
            <a:off x="6960310" y="1658954"/>
            <a:ext cx="542378" cy="372499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B97A4387-758F-49E0-9608-52F2BBAE65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1434" y="1766277"/>
            <a:ext cx="4755797" cy="50325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 err="1"/>
              <a:t>Definition</a:t>
            </a:r>
            <a:r>
              <a:rPr lang="fr-FR" b="1" dirty="0"/>
              <a:t> (</a:t>
            </a:r>
            <a:r>
              <a:rPr lang="fr-FR" b="1" dirty="0" err="1">
                <a:solidFill>
                  <a:srgbClr val="00B050"/>
                </a:solidFill>
              </a:rPr>
              <a:t>Inheritance</a:t>
            </a:r>
            <a:r>
              <a:rPr lang="fr-FR" b="1" dirty="0"/>
              <a:t>):</a:t>
            </a:r>
          </a:p>
          <a:p>
            <a:pPr marL="0" indent="0">
              <a:buNone/>
            </a:pPr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possible to </a:t>
            </a:r>
            <a:r>
              <a:rPr lang="fr-FR" b="1" dirty="0" err="1"/>
              <a:t>create</a:t>
            </a:r>
            <a:r>
              <a:rPr lang="fr-FR" dirty="0"/>
              <a:t> a class,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b="1" dirty="0" err="1"/>
              <a:t>reuses</a:t>
            </a:r>
            <a:r>
              <a:rPr lang="fr-FR" dirty="0"/>
              <a:t> </a:t>
            </a:r>
            <a:r>
              <a:rPr lang="fr-FR" b="1" dirty="0" err="1"/>
              <a:t>methods</a:t>
            </a:r>
            <a:r>
              <a:rPr lang="fr-FR" dirty="0"/>
              <a:t> and </a:t>
            </a:r>
            <a:r>
              <a:rPr lang="fr-FR" b="1" dirty="0" err="1"/>
              <a:t>attributes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another</a:t>
            </a:r>
            <a:r>
              <a:rPr lang="fr-FR" dirty="0"/>
              <a:t> class!</a:t>
            </a:r>
          </a:p>
          <a:p>
            <a:r>
              <a:rPr lang="fr-FR" dirty="0"/>
              <a:t>In OOP,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b="1" dirty="0" err="1">
                <a:solidFill>
                  <a:srgbClr val="00B050"/>
                </a:solidFill>
              </a:rPr>
              <a:t>inheritance</a:t>
            </a:r>
            <a:r>
              <a:rPr lang="fr-FR" dirty="0"/>
              <a:t>.</a:t>
            </a:r>
          </a:p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simply</a:t>
            </a:r>
            <a:r>
              <a:rPr lang="fr-FR" dirty="0"/>
              <a:t> mention the </a:t>
            </a:r>
            <a:r>
              <a:rPr lang="fr-FR" dirty="0" err="1"/>
              <a:t>name</a:t>
            </a:r>
            <a:r>
              <a:rPr lang="fr-FR" dirty="0"/>
              <a:t> of the </a:t>
            </a:r>
            <a:r>
              <a:rPr lang="fr-FR" dirty="0" err="1"/>
              <a:t>previous</a:t>
            </a:r>
            <a:r>
              <a:rPr lang="fr-FR" dirty="0"/>
              <a:t> class in the class </a:t>
            </a:r>
            <a:r>
              <a:rPr lang="fr-FR" b="1" dirty="0" err="1"/>
              <a:t>definition</a:t>
            </a:r>
            <a:r>
              <a:rPr lang="fr-F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4118287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F2F4D-45B3-4231-8669-684A6AAE9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 err="1"/>
              <a:t>Inheritance</a:t>
            </a:r>
            <a:r>
              <a:rPr lang="fr-FR" dirty="0"/>
              <a:t> and </a:t>
            </a:r>
            <a:r>
              <a:rPr lang="fr-FR" b="1" dirty="0"/>
              <a:t>« </a:t>
            </a:r>
            <a:r>
              <a:rPr lang="fr-FR" b="1" dirty="0" err="1"/>
              <a:t>is-a</a:t>
            </a:r>
            <a:r>
              <a:rPr lang="fr-FR" b="1" dirty="0"/>
              <a:t> » </a:t>
            </a:r>
            <a:r>
              <a:rPr lang="fr-FR" dirty="0" err="1"/>
              <a:t>relationship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0F3FB4-AB4B-4DA5-85C2-0F4C0628F3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/>
          <a:lstStyle/>
          <a:p>
            <a:pPr marL="0" indent="0">
              <a:buNone/>
            </a:pPr>
            <a:r>
              <a:rPr lang="fr-FR" b="1" dirty="0" err="1"/>
              <a:t>Inheritance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useful</a:t>
            </a:r>
            <a:endParaRPr lang="fr-FR" dirty="0"/>
          </a:p>
          <a:p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allows</a:t>
            </a:r>
            <a:r>
              <a:rPr lang="fr-FR" dirty="0"/>
              <a:t> for </a:t>
            </a:r>
            <a:r>
              <a:rPr lang="fr-FR" b="1" dirty="0"/>
              <a:t>code</a:t>
            </a:r>
            <a:r>
              <a:rPr lang="fr-FR" dirty="0"/>
              <a:t> </a:t>
            </a:r>
            <a:r>
              <a:rPr lang="fr-FR" b="1" dirty="0" err="1"/>
              <a:t>reuse</a:t>
            </a:r>
            <a:endParaRPr lang="fr-FR" b="1" dirty="0"/>
          </a:p>
          <a:p>
            <a:r>
              <a:rPr lang="fr-FR" dirty="0"/>
              <a:t>and </a:t>
            </a:r>
            <a:r>
              <a:rPr lang="fr-FR" b="1" dirty="0" err="1"/>
              <a:t>better</a:t>
            </a:r>
            <a:r>
              <a:rPr lang="fr-FR" dirty="0"/>
              <a:t> </a:t>
            </a:r>
            <a:r>
              <a:rPr lang="fr-FR" b="1" dirty="0"/>
              <a:t>architecture</a:t>
            </a:r>
            <a:r>
              <a:rPr lang="fr-FR" dirty="0"/>
              <a:t> of the </a:t>
            </a:r>
            <a:r>
              <a:rPr lang="fr-FR" dirty="0" err="1"/>
              <a:t>objects</a:t>
            </a:r>
            <a:r>
              <a:rPr lang="fr-FR" dirty="0"/>
              <a:t> in </a:t>
            </a:r>
            <a:r>
              <a:rPr lang="fr-FR" dirty="0" err="1"/>
              <a:t>your</a:t>
            </a:r>
            <a:r>
              <a:rPr lang="fr-FR" dirty="0"/>
              <a:t> code!</a:t>
            </a:r>
          </a:p>
          <a:p>
            <a:pPr marL="0" indent="0">
              <a:buNone/>
            </a:pPr>
            <a:r>
              <a:rPr lang="fr-FR" b="1" dirty="0" err="1"/>
              <a:t>Inheritance</a:t>
            </a:r>
            <a:r>
              <a:rPr lang="fr-FR" dirty="0"/>
              <a:t> </a:t>
            </a:r>
            <a:r>
              <a:rPr lang="fr-FR" dirty="0" err="1"/>
              <a:t>defines</a:t>
            </a:r>
            <a:r>
              <a:rPr lang="fr-FR" dirty="0"/>
              <a:t> a </a:t>
            </a:r>
            <a:r>
              <a:rPr lang="fr-FR" b="1" u="sng" dirty="0"/>
              <a:t>« </a:t>
            </a:r>
            <a:r>
              <a:rPr lang="fr-FR" b="1" u="sng" dirty="0" err="1"/>
              <a:t>is</a:t>
            </a:r>
            <a:r>
              <a:rPr lang="fr-FR" b="1" u="sng" dirty="0"/>
              <a:t>-a »</a:t>
            </a:r>
            <a:r>
              <a:rPr lang="fr-FR" dirty="0"/>
              <a:t> </a:t>
            </a:r>
            <a:r>
              <a:rPr lang="fr-FR" dirty="0" err="1"/>
              <a:t>relationship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objects</a:t>
            </a:r>
            <a:r>
              <a:rPr lang="fr-FR" dirty="0"/>
              <a:t>.</a:t>
            </a:r>
          </a:p>
          <a:p>
            <a:pPr marL="0" indent="0">
              <a:buNone/>
            </a:pP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say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Sword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b="1" dirty="0" err="1">
                <a:solidFill>
                  <a:srgbClr val="00B050"/>
                </a:solidFill>
              </a:rPr>
              <a:t>child</a:t>
            </a:r>
            <a:r>
              <a:rPr lang="fr-FR" b="1" dirty="0">
                <a:solidFill>
                  <a:srgbClr val="00B050"/>
                </a:solidFill>
              </a:rPr>
              <a:t> class</a:t>
            </a:r>
            <a:r>
              <a:rPr lang="fr-FR" dirty="0"/>
              <a:t> and </a:t>
            </a:r>
            <a:r>
              <a:rPr lang="fr-FR" dirty="0" err="1"/>
              <a:t>Weapon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</a:t>
            </a:r>
            <a:r>
              <a:rPr lang="fr-FR" b="1" dirty="0" err="1">
                <a:solidFill>
                  <a:srgbClr val="00B050"/>
                </a:solidFill>
              </a:rPr>
              <a:t>mother</a:t>
            </a:r>
            <a:r>
              <a:rPr lang="fr-FR" b="1" dirty="0">
                <a:solidFill>
                  <a:srgbClr val="00B050"/>
                </a:solidFill>
              </a:rPr>
              <a:t> class</a:t>
            </a:r>
            <a:r>
              <a:rPr lang="fr-FR" dirty="0"/>
              <a:t> in </a:t>
            </a:r>
            <a:r>
              <a:rPr lang="fr-FR" dirty="0" err="1"/>
              <a:t>that</a:t>
            </a:r>
            <a:r>
              <a:rPr lang="fr-FR" dirty="0"/>
              <a:t> case.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might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refer</a:t>
            </a:r>
            <a:r>
              <a:rPr lang="fr-FR" dirty="0"/>
              <a:t> to </a:t>
            </a:r>
            <a:r>
              <a:rPr lang="fr-FR" dirty="0" err="1"/>
              <a:t>them</a:t>
            </a:r>
            <a:r>
              <a:rPr lang="fr-FR" dirty="0"/>
              <a:t> as </a:t>
            </a:r>
            <a:r>
              <a:rPr lang="fr-FR" b="1" dirty="0" err="1">
                <a:solidFill>
                  <a:srgbClr val="00B050"/>
                </a:solidFill>
              </a:rPr>
              <a:t>derived</a:t>
            </a:r>
            <a:r>
              <a:rPr lang="fr-FR" b="1" dirty="0">
                <a:solidFill>
                  <a:srgbClr val="00B050"/>
                </a:solidFill>
              </a:rPr>
              <a:t> class </a:t>
            </a:r>
            <a:r>
              <a:rPr lang="fr-FR" dirty="0"/>
              <a:t>and </a:t>
            </a:r>
            <a:r>
              <a:rPr lang="fr-FR" b="1" dirty="0">
                <a:solidFill>
                  <a:srgbClr val="00B050"/>
                </a:solidFill>
              </a:rPr>
              <a:t>base class</a:t>
            </a:r>
            <a:r>
              <a:rPr lang="fr-FR" dirty="0"/>
              <a:t>.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6FAAB202-7F74-4728-BACD-456EFB808B45}"/>
              </a:ext>
            </a:extLst>
          </p:cNvPr>
          <p:cNvGraphicFramePr/>
          <p:nvPr/>
        </p:nvGraphicFramePr>
        <p:xfrm>
          <a:off x="5933869" y="3024554"/>
          <a:ext cx="6135077" cy="13364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3520DD6-4EBA-47DF-8BB1-D74EEA8329F6}"/>
              </a:ext>
            </a:extLst>
          </p:cNvPr>
          <p:cNvSpPr txBox="1"/>
          <p:nvPr/>
        </p:nvSpPr>
        <p:spPr>
          <a:xfrm>
            <a:off x="8239407" y="3429000"/>
            <a:ext cx="152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« </a:t>
            </a:r>
            <a:r>
              <a:rPr lang="fr-FR" sz="2400" b="1" dirty="0" err="1"/>
              <a:t>is-a</a:t>
            </a:r>
            <a:r>
              <a:rPr lang="fr-FR" sz="2400" b="1" dirty="0"/>
              <a:t> »</a:t>
            </a:r>
          </a:p>
        </p:txBody>
      </p:sp>
    </p:spTree>
    <p:extLst>
      <p:ext uri="{BB962C8B-B14F-4D97-AF65-F5344CB8AC3E}">
        <p14:creationId xmlns:p14="http://schemas.microsoft.com/office/powerpoint/2010/main" val="21611614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D4E5494-65EA-4247-9D1B-419EF85FF6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41" t="37949" r="67180" b="17557"/>
          <a:stretch/>
        </p:blipFill>
        <p:spPr>
          <a:xfrm>
            <a:off x="5398067" y="2088623"/>
            <a:ext cx="6666415" cy="47102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AB9DF37-D6E8-49E4-9E70-1AEAB1B95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Inheritance</a:t>
            </a:r>
            <a:r>
              <a:rPr lang="fr-FR" dirty="0"/>
              <a:t> in practice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CB5C50-A3F5-4BDC-BF79-5E91AF24DE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1434" y="1766277"/>
            <a:ext cx="4755797" cy="50325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b="1" dirty="0" err="1"/>
              <a:t>inheritance</a:t>
            </a:r>
            <a:r>
              <a:rPr lang="fr-FR" dirty="0"/>
              <a:t>,</a:t>
            </a:r>
            <a:r>
              <a:rPr lang="fr-FR" b="1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possible to </a:t>
            </a:r>
            <a:r>
              <a:rPr lang="fr-FR" b="1" dirty="0" err="1"/>
              <a:t>create</a:t>
            </a:r>
            <a:r>
              <a:rPr lang="fr-FR" dirty="0"/>
              <a:t> a class,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b="1" dirty="0" err="1"/>
              <a:t>reuses</a:t>
            </a:r>
            <a:r>
              <a:rPr lang="fr-FR" dirty="0"/>
              <a:t> </a:t>
            </a:r>
            <a:r>
              <a:rPr lang="fr-FR" b="1" dirty="0" err="1"/>
              <a:t>methods</a:t>
            </a:r>
            <a:r>
              <a:rPr lang="fr-FR" dirty="0"/>
              <a:t> and </a:t>
            </a:r>
            <a:r>
              <a:rPr lang="fr-FR" b="1" dirty="0" err="1"/>
              <a:t>attributes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another</a:t>
            </a:r>
            <a:r>
              <a:rPr lang="fr-FR" dirty="0"/>
              <a:t> class.</a:t>
            </a:r>
          </a:p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simply</a:t>
            </a:r>
            <a:r>
              <a:rPr lang="fr-FR" dirty="0"/>
              <a:t> mention the </a:t>
            </a:r>
            <a:r>
              <a:rPr lang="fr-FR" dirty="0" err="1"/>
              <a:t>name</a:t>
            </a:r>
            <a:r>
              <a:rPr lang="fr-FR" dirty="0"/>
              <a:t> of the </a:t>
            </a:r>
            <a:r>
              <a:rPr lang="fr-FR" dirty="0" err="1"/>
              <a:t>previous</a:t>
            </a:r>
            <a:r>
              <a:rPr lang="fr-FR" dirty="0"/>
              <a:t> class in the class </a:t>
            </a:r>
            <a:r>
              <a:rPr lang="fr-FR" b="1" dirty="0" err="1"/>
              <a:t>definition</a:t>
            </a:r>
            <a:r>
              <a:rPr lang="fr-FR" b="1" dirty="0"/>
              <a:t>.</a:t>
            </a:r>
            <a:endParaRPr lang="fr-FR" dirty="0"/>
          </a:p>
          <a:p>
            <a:r>
              <a:rPr lang="fr-FR" dirty="0"/>
              <a:t>And </a:t>
            </a:r>
            <a:r>
              <a:rPr lang="fr-FR" dirty="0" err="1"/>
              <a:t>reuse</a:t>
            </a:r>
            <a:r>
              <a:rPr lang="fr-FR" dirty="0"/>
              <a:t> the </a:t>
            </a:r>
            <a:r>
              <a:rPr lang="fr-FR" b="1" dirty="0"/>
              <a:t>__init__ </a:t>
            </a:r>
            <a:r>
              <a:rPr lang="fr-FR" b="1" dirty="0" err="1"/>
              <a:t>constructor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previous</a:t>
            </a:r>
            <a:r>
              <a:rPr lang="fr-FR" dirty="0"/>
              <a:t> class in the </a:t>
            </a:r>
            <a:r>
              <a:rPr lang="fr-FR" b="1" dirty="0"/>
              <a:t>__init__ </a:t>
            </a:r>
            <a:r>
              <a:rPr lang="fr-FR" b="1" dirty="0" err="1"/>
              <a:t>constructor</a:t>
            </a:r>
            <a:r>
              <a:rPr lang="fr-FR" b="1" dirty="0"/>
              <a:t> </a:t>
            </a:r>
            <a:r>
              <a:rPr lang="fr-FR" dirty="0"/>
              <a:t>of new class.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0929DA31-0A4A-41BB-82C8-68C24F4BECAC}"/>
              </a:ext>
            </a:extLst>
          </p:cNvPr>
          <p:cNvSpPr/>
          <p:nvPr/>
        </p:nvSpPr>
        <p:spPr>
          <a:xfrm>
            <a:off x="5662680" y="5307762"/>
            <a:ext cx="542378" cy="372499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9F84BDF-72EC-4792-8813-CBCE31AE4A0E}"/>
              </a:ext>
            </a:extLst>
          </p:cNvPr>
          <p:cNvSpPr/>
          <p:nvPr/>
        </p:nvSpPr>
        <p:spPr>
          <a:xfrm>
            <a:off x="5662680" y="2630514"/>
            <a:ext cx="542378" cy="372499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90446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9FFEF-10E4-2AD2-A34B-AA179123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Inheritance</a:t>
            </a:r>
            <a:r>
              <a:rPr lang="fr-FR" dirty="0"/>
              <a:t> in practice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3194F-054A-02E0-B6A6-07BAC38C16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5464277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On top of attributes, inheritance allows for methods reuse.</a:t>
            </a:r>
          </a:p>
          <a:p>
            <a:r>
              <a:rPr lang="en-GB" dirty="0"/>
              <a:t>In addition, methods from the parent class can be reused freely by the child class.</a:t>
            </a:r>
          </a:p>
          <a:p>
            <a:r>
              <a:rPr lang="en-GB" dirty="0"/>
              <a:t>If both the child class and the parent class have a method with the same name, the child class will override the method definition for objects of the child class.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DFCC26-3180-CFF1-47BA-BF2C89DE8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8992" y="1179411"/>
            <a:ext cx="5464277" cy="401876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6CEB40-8CBC-DA35-2F30-EF5A11ADBD65}"/>
              </a:ext>
            </a:extLst>
          </p:cNvPr>
          <p:cNvSpPr txBox="1"/>
          <p:nvPr/>
        </p:nvSpPr>
        <p:spPr>
          <a:xfrm>
            <a:off x="6902245" y="5456903"/>
            <a:ext cx="47391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i="1" dirty="0"/>
              <a:t>(Will enlarge in the next slide.)</a:t>
            </a:r>
          </a:p>
        </p:txBody>
      </p:sp>
    </p:spTree>
    <p:extLst>
      <p:ext uri="{BB962C8B-B14F-4D97-AF65-F5344CB8AC3E}">
        <p14:creationId xmlns:p14="http://schemas.microsoft.com/office/powerpoint/2010/main" val="38491567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9FFEF-10E4-2AD2-A34B-AA1791238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Inheritance</a:t>
            </a:r>
            <a:r>
              <a:rPr lang="fr-FR" dirty="0"/>
              <a:t> in practice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3194F-054A-02E0-B6A6-07BAC38C16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5464277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On top of attributes, inheritance allows for methods reuse.</a:t>
            </a:r>
          </a:p>
          <a:p>
            <a:r>
              <a:rPr lang="en-GB" dirty="0"/>
              <a:t>In addition, methods from the parent class can be reused freely by the child class.</a:t>
            </a:r>
          </a:p>
          <a:p>
            <a:r>
              <a:rPr lang="en-GB" dirty="0"/>
              <a:t>If both the child class and the parent class have a method with the same name, the child class will override the method definition for objects of the child class.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F941D7C-4E1E-1601-F813-0181281374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65"/>
          <a:stretch/>
        </p:blipFill>
        <p:spPr>
          <a:xfrm>
            <a:off x="1288026" y="88489"/>
            <a:ext cx="9360309" cy="6769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979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6F1EF2-4990-2FA7-948A-73328D597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Practice 4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CCD8B0F-9060-9181-A291-FECF3433F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pPr marL="0" indent="0" algn="ctr">
              <a:buNone/>
            </a:pPr>
            <a:r>
              <a:rPr lang="en-GB" sz="3600" dirty="0"/>
              <a:t>Let us put these concept in practice with a new Activity.</a:t>
            </a:r>
          </a:p>
          <a:p>
            <a:pPr algn="ctr"/>
            <a:r>
              <a:rPr lang="en-GB" dirty="0"/>
              <a:t>You will reuse several </a:t>
            </a:r>
            <a:r>
              <a:rPr lang="en-GB" b="1" dirty="0"/>
              <a:t>custom classes of objects from Activity 1&amp;2</a:t>
            </a:r>
            <a:r>
              <a:rPr lang="en-GB" dirty="0"/>
              <a:t>.</a:t>
            </a:r>
          </a:p>
          <a:p>
            <a:pPr algn="ctr"/>
            <a:r>
              <a:rPr lang="en-GB" dirty="0"/>
              <a:t>You will have to implement new additional classes and establish some </a:t>
            </a:r>
            <a:r>
              <a:rPr lang="en-GB" b="1" dirty="0"/>
              <a:t>“is-a” relationships </a:t>
            </a:r>
            <a:r>
              <a:rPr lang="en-GB" dirty="0"/>
              <a:t>between the different classes.</a:t>
            </a:r>
          </a:p>
          <a:p>
            <a:pPr algn="ctr"/>
            <a:r>
              <a:rPr lang="en-GB" dirty="0"/>
              <a:t>Remember to control the values of attributes in your objects using the </a:t>
            </a:r>
            <a:r>
              <a:rPr lang="en-GB" b="1" dirty="0"/>
              <a:t>__</a:t>
            </a:r>
            <a:r>
              <a:rPr lang="en-GB" b="1" dirty="0" err="1"/>
              <a:t>dict</a:t>
            </a:r>
            <a:r>
              <a:rPr lang="en-GB" b="1" dirty="0"/>
              <a:t>__</a:t>
            </a:r>
            <a:r>
              <a:rPr lang="en-GB" dirty="0"/>
              <a:t> operation!</a:t>
            </a:r>
          </a:p>
        </p:txBody>
      </p:sp>
    </p:spTree>
    <p:extLst>
      <p:ext uri="{BB962C8B-B14F-4D97-AF65-F5344CB8AC3E}">
        <p14:creationId xmlns:p14="http://schemas.microsoft.com/office/powerpoint/2010/main" val="1151158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7E4DA9-445D-48A6-9B3B-D8E47F2D6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Our </a:t>
            </a:r>
            <a:r>
              <a:rPr lang="fr-FR" dirty="0" err="1"/>
              <a:t>toy</a:t>
            </a:r>
            <a:r>
              <a:rPr lang="fr-FR" dirty="0"/>
              <a:t> </a:t>
            </a:r>
            <a:r>
              <a:rPr lang="fr-FR" dirty="0" err="1"/>
              <a:t>example</a:t>
            </a:r>
            <a:r>
              <a:rPr lang="fr-FR" dirty="0"/>
              <a:t>: an RPG main </a:t>
            </a:r>
            <a:r>
              <a:rPr lang="fr-FR" dirty="0" err="1"/>
              <a:t>protagonist</a:t>
            </a:r>
            <a:endParaRPr lang="en-GB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822B3CE-015F-49A3-A5D2-D7521E1D6F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5906729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Let us say we would like to code a video game and design our main character/protagonist.</a:t>
            </a:r>
          </a:p>
          <a:p>
            <a:r>
              <a:rPr lang="en-US" dirty="0"/>
              <a:t>Our </a:t>
            </a:r>
            <a:r>
              <a:rPr lang="en-US" b="1" dirty="0"/>
              <a:t>main character </a:t>
            </a:r>
            <a:r>
              <a:rPr lang="en-US" dirty="0"/>
              <a:t>can be represented as a </a:t>
            </a:r>
            <a:r>
              <a:rPr lang="en-US" b="1" dirty="0"/>
              <a:t>custom </a:t>
            </a:r>
            <a:r>
              <a:rPr lang="en-US" b="1" dirty="0">
                <a:solidFill>
                  <a:srgbClr val="00B050"/>
                </a:solidFill>
              </a:rPr>
              <a:t>class</a:t>
            </a:r>
            <a:r>
              <a:rPr lang="en-US" b="1" dirty="0"/>
              <a:t> object.</a:t>
            </a:r>
            <a:endParaRPr lang="en-US" dirty="0"/>
          </a:p>
          <a:p>
            <a:r>
              <a:rPr lang="en-US" dirty="0"/>
              <a:t>It would have several </a:t>
            </a:r>
            <a:r>
              <a:rPr lang="en-US" b="1" dirty="0">
                <a:solidFill>
                  <a:srgbClr val="7030A0"/>
                </a:solidFill>
              </a:rPr>
              <a:t>attributes</a:t>
            </a:r>
            <a:r>
              <a:rPr lang="en-US" dirty="0"/>
              <a:t>, e.g.</a:t>
            </a:r>
          </a:p>
          <a:p>
            <a:pPr lvl="1"/>
            <a:r>
              <a:rPr lang="fr-FR" dirty="0"/>
              <a:t>A </a:t>
            </a:r>
            <a:r>
              <a:rPr lang="fr-FR" dirty="0" err="1"/>
              <a:t>name</a:t>
            </a:r>
            <a:r>
              <a:rPr lang="fr-FR" dirty="0"/>
              <a:t> (string type, ‘Sir </a:t>
            </a:r>
            <a:r>
              <a:rPr lang="fr-FR" dirty="0" err="1"/>
              <a:t>Meowsalot</a:t>
            </a:r>
            <a:r>
              <a:rPr lang="fr-FR" dirty="0"/>
              <a:t>’)</a:t>
            </a:r>
          </a:p>
          <a:p>
            <a:pPr lvl="1"/>
            <a:r>
              <a:rPr lang="fr-FR" dirty="0"/>
              <a:t>A class (string type, ‘Warrior’)</a:t>
            </a:r>
          </a:p>
          <a:p>
            <a:pPr lvl="1"/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lifepoints</a:t>
            </a:r>
            <a:r>
              <a:rPr lang="fr-FR" dirty="0"/>
              <a:t> (</a:t>
            </a:r>
            <a:r>
              <a:rPr lang="fr-FR" dirty="0" err="1"/>
              <a:t>int</a:t>
            </a:r>
            <a:r>
              <a:rPr lang="fr-FR" dirty="0"/>
              <a:t> types, 100)</a:t>
            </a:r>
          </a:p>
          <a:p>
            <a:pPr lvl="1"/>
            <a:r>
              <a:rPr lang="fr-FR" dirty="0"/>
              <a:t>And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 (intelligence, </a:t>
            </a:r>
            <a:r>
              <a:rPr lang="fr-FR" dirty="0" err="1"/>
              <a:t>strength</a:t>
            </a:r>
            <a:r>
              <a:rPr lang="fr-FR" dirty="0"/>
              <a:t>, speed, </a:t>
            </a:r>
            <a:r>
              <a:rPr lang="fr-FR" dirty="0" err="1"/>
              <a:t>armor</a:t>
            </a:r>
            <a:r>
              <a:rPr lang="fr-FR" dirty="0"/>
              <a:t>, etc.)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1026" name="Picture 2" descr="RÃ©sultat de recherche d'images pour &quot;cat rpg&quot;">
            <a:extLst>
              <a:ext uri="{FF2B5EF4-FFF2-40B4-BE49-F238E27FC236}">
                <a16:creationId xmlns:a16="http://schemas.microsoft.com/office/drawing/2014/main" id="{D2FD0F1A-CA49-4037-A24A-F92994F65D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037" y="1556971"/>
            <a:ext cx="3752850" cy="501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67350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CB2CC-E685-4577-883F-5F9B05C21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Some</a:t>
            </a:r>
            <a:r>
              <a:rPr lang="fr-FR" dirty="0"/>
              <a:t> good practice in OOP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ED8DF4-530A-4D7C-A5C5-2CABAE2CDA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As </a:t>
            </a:r>
            <a:r>
              <a:rPr lang="fr-FR" dirty="0" err="1"/>
              <a:t>mentionned</a:t>
            </a:r>
            <a:r>
              <a:rPr lang="fr-FR" dirty="0"/>
              <a:t> </a:t>
            </a:r>
            <a:r>
              <a:rPr lang="fr-FR" dirty="0" err="1"/>
              <a:t>earlier</a:t>
            </a:r>
            <a:r>
              <a:rPr lang="fr-FR" dirty="0"/>
              <a:t>,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__init__ </a:t>
            </a:r>
            <a:r>
              <a:rPr lang="fr-FR" b="1" dirty="0" err="1"/>
              <a:t>constructors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class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considered</a:t>
            </a:r>
            <a:r>
              <a:rPr lang="fr-FR" dirty="0"/>
              <a:t> </a:t>
            </a:r>
            <a:r>
              <a:rPr lang="fr-FR" b="1" dirty="0"/>
              <a:t>good</a:t>
            </a:r>
            <a:r>
              <a:rPr lang="fr-FR" dirty="0"/>
              <a:t> practice.</a:t>
            </a:r>
          </a:p>
          <a:p>
            <a:r>
              <a:rPr lang="fr-FR" dirty="0"/>
              <a:t>In addition,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could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interesting</a:t>
            </a:r>
            <a:r>
              <a:rPr lang="fr-FR" dirty="0"/>
              <a:t> to use </a:t>
            </a:r>
            <a:r>
              <a:rPr lang="fr-FR" b="1" dirty="0"/>
              <a:t>setters</a:t>
            </a:r>
            <a:r>
              <a:rPr lang="fr-FR" dirty="0"/>
              <a:t> and </a:t>
            </a:r>
            <a:r>
              <a:rPr lang="fr-FR" b="1" dirty="0"/>
              <a:t>getters</a:t>
            </a:r>
            <a:r>
              <a:rPr lang="fr-FR" dirty="0"/>
              <a:t> </a:t>
            </a:r>
            <a:r>
              <a:rPr lang="fr-FR" b="1" dirty="0" err="1"/>
              <a:t>methods</a:t>
            </a:r>
            <a:r>
              <a:rPr lang="fr-FR" dirty="0"/>
              <a:t> for </a:t>
            </a:r>
            <a:r>
              <a:rPr lang="fr-FR" dirty="0" err="1"/>
              <a:t>your</a:t>
            </a:r>
            <a:r>
              <a:rPr lang="fr-FR" dirty="0"/>
              <a:t> class </a:t>
            </a:r>
            <a:r>
              <a:rPr lang="fr-FR" b="1" dirty="0" err="1"/>
              <a:t>attributes</a:t>
            </a:r>
            <a:r>
              <a:rPr lang="fr-FR" dirty="0"/>
              <a:t>.</a:t>
            </a:r>
          </a:p>
          <a:p>
            <a:r>
              <a:rPr lang="fr-FR" dirty="0"/>
              <a:t>And </a:t>
            </a:r>
            <a:r>
              <a:rPr lang="fr-FR" dirty="0" err="1"/>
              <a:t>also</a:t>
            </a:r>
            <a:r>
              <a:rPr lang="fr-FR" dirty="0"/>
              <a:t>, to </a:t>
            </a:r>
            <a:r>
              <a:rPr lang="fr-FR" dirty="0" err="1"/>
              <a:t>define</a:t>
            </a:r>
            <a:r>
              <a:rPr lang="fr-FR" dirty="0"/>
              <a:t> if </a:t>
            </a:r>
            <a:r>
              <a:rPr lang="fr-FR" dirty="0" err="1"/>
              <a:t>your</a:t>
            </a:r>
            <a:r>
              <a:rPr lang="fr-FR" dirty="0"/>
              <a:t> class </a:t>
            </a:r>
            <a:r>
              <a:rPr lang="fr-FR" b="1" dirty="0" err="1"/>
              <a:t>attributes</a:t>
            </a:r>
            <a:r>
              <a:rPr lang="fr-FR" dirty="0"/>
              <a:t> </a:t>
            </a:r>
            <a:r>
              <a:rPr lang="fr-FR" dirty="0" err="1"/>
              <a:t>should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b="1" dirty="0"/>
              <a:t>public</a:t>
            </a:r>
            <a:r>
              <a:rPr lang="fr-FR" dirty="0"/>
              <a:t> or </a:t>
            </a:r>
            <a:r>
              <a:rPr lang="fr-FR" b="1" dirty="0" err="1"/>
              <a:t>private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7523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63FC585-D4D8-44C9-9485-C0D97180C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Display </a:t>
            </a:r>
            <a:r>
              <a:rPr lang="fr-FR" dirty="0" err="1"/>
              <a:t>lifepoints</a:t>
            </a:r>
            <a:r>
              <a:rPr lang="fr-FR" dirty="0"/>
              <a:t> </a:t>
            </a:r>
            <a:r>
              <a:rPr lang="fr-FR" dirty="0" err="1"/>
              <a:t>method</a:t>
            </a:r>
            <a:endParaRPr lang="fr-FR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2157B1-2D95-444B-B221-2B42209B8D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8923" y="2165620"/>
            <a:ext cx="5305395" cy="46923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Let us </a:t>
            </a:r>
            <a:r>
              <a:rPr lang="fr-FR" dirty="0" err="1"/>
              <a:t>say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to design a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prints</a:t>
            </a:r>
            <a:r>
              <a:rPr lang="fr-FR" dirty="0"/>
              <a:t> the </a:t>
            </a:r>
            <a:r>
              <a:rPr lang="fr-FR" dirty="0" err="1"/>
              <a:t>current</a:t>
            </a:r>
            <a:r>
              <a:rPr lang="fr-FR" dirty="0"/>
              <a:t> </a:t>
            </a:r>
            <a:r>
              <a:rPr lang="fr-FR" dirty="0" err="1"/>
              <a:t>lifepoints</a:t>
            </a:r>
            <a:r>
              <a:rPr lang="fr-FR" dirty="0"/>
              <a:t> of </a:t>
            </a:r>
            <a:r>
              <a:rPr lang="fr-FR" dirty="0" err="1"/>
              <a:t>our</a:t>
            </a:r>
            <a:r>
              <a:rPr lang="fr-FR" dirty="0"/>
              <a:t> Hero on screen.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A possible </a:t>
            </a:r>
            <a:r>
              <a:rPr lang="fr-FR" dirty="0" err="1"/>
              <a:t>way</a:t>
            </a:r>
            <a:r>
              <a:rPr lang="fr-FR" dirty="0"/>
              <a:t> to do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>
                <a:sym typeface="Wingdings" panose="05000000000000000000" pitchFamily="2" charset="2"/>
              </a:rPr>
              <a:t>shown</a:t>
            </a:r>
            <a:r>
              <a:rPr lang="fr-FR" dirty="0">
                <a:sym typeface="Wingdings" panose="05000000000000000000" pitchFamily="2" charset="2"/>
              </a:rPr>
              <a:t> on the right.</a:t>
            </a:r>
          </a:p>
          <a:p>
            <a:r>
              <a:rPr lang="fr-FR" dirty="0">
                <a:sym typeface="Wingdings" panose="05000000000000000000" pitchFamily="2" charset="2"/>
              </a:rPr>
              <a:t>And </a:t>
            </a:r>
            <a:r>
              <a:rPr lang="fr-FR" dirty="0" err="1">
                <a:sym typeface="Wingdings" panose="05000000000000000000" pitchFamily="2" charset="2"/>
              </a:rPr>
              <a:t>it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works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just</a:t>
            </a:r>
            <a:r>
              <a:rPr lang="fr-FR" dirty="0">
                <a:sym typeface="Wingdings" panose="05000000000000000000" pitchFamily="2" charset="2"/>
              </a:rPr>
              <a:t> fine!</a:t>
            </a:r>
          </a:p>
          <a:p>
            <a:r>
              <a:rPr lang="fr-FR" dirty="0" err="1">
                <a:sym typeface="Wingdings" panose="05000000000000000000" pitchFamily="2" charset="2"/>
              </a:rPr>
              <a:t>However</a:t>
            </a:r>
            <a:r>
              <a:rPr lang="fr-FR" dirty="0">
                <a:sym typeface="Wingdings" panose="05000000000000000000" pitchFamily="2" charset="2"/>
              </a:rPr>
              <a:t>, </a:t>
            </a:r>
            <a:r>
              <a:rPr lang="fr-FR" dirty="0" err="1">
                <a:sym typeface="Wingdings" panose="05000000000000000000" pitchFamily="2" charset="2"/>
              </a:rPr>
              <a:t>this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is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dirty="0" err="1">
                <a:sym typeface="Wingdings" panose="05000000000000000000" pitchFamily="2" charset="2"/>
              </a:rPr>
              <a:t>considered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b="1" dirty="0" err="1">
                <a:sym typeface="Wingdings" panose="05000000000000000000" pitchFamily="2" charset="2"/>
              </a:rPr>
              <a:t>bad</a:t>
            </a:r>
            <a:r>
              <a:rPr lang="fr-FR" dirty="0">
                <a:sym typeface="Wingdings" panose="05000000000000000000" pitchFamily="2" charset="2"/>
              </a:rPr>
              <a:t> </a:t>
            </a:r>
            <a:r>
              <a:rPr lang="fr-FR" b="1" dirty="0">
                <a:sym typeface="Wingdings" panose="05000000000000000000" pitchFamily="2" charset="2"/>
              </a:rPr>
              <a:t>practice</a:t>
            </a:r>
            <a:r>
              <a:rPr lang="fr-FR" dirty="0">
                <a:sym typeface="Wingdings" panose="05000000000000000000" pitchFamily="2" charset="2"/>
              </a:rPr>
              <a:t>.</a:t>
            </a:r>
            <a:endParaRPr lang="fr-FR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71ABF9-11AD-409A-9565-1FB7EE4F7A1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603" t="27898" r="19551" b="26154"/>
          <a:stretch/>
        </p:blipFill>
        <p:spPr>
          <a:xfrm>
            <a:off x="5853723" y="1938215"/>
            <a:ext cx="6103326" cy="4650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2746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76BB355-48A7-44D1-A3F2-C260C6A7B8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667" t="19897" r="18269" b="23077"/>
          <a:stretch/>
        </p:blipFill>
        <p:spPr>
          <a:xfrm>
            <a:off x="5774318" y="1127368"/>
            <a:ext cx="6280526" cy="557823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D7B74D3-547E-4327-B75E-6B3101CEF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Setters and getters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4FFB6B-1EEE-4E0F-9DB7-C37642D7A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67323" y="2165620"/>
            <a:ext cx="5207567" cy="46923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/>
              <a:t>Good practice: </a:t>
            </a:r>
            <a:r>
              <a:rPr lang="fr-FR" dirty="0"/>
              <a:t>design </a:t>
            </a:r>
            <a:r>
              <a:rPr lang="fr-FR" dirty="0" err="1"/>
              <a:t>methods</a:t>
            </a:r>
            <a:r>
              <a:rPr lang="fr-FR" dirty="0"/>
              <a:t> for </a:t>
            </a:r>
            <a:r>
              <a:rPr lang="fr-FR" dirty="0" err="1"/>
              <a:t>getting</a:t>
            </a:r>
            <a:r>
              <a:rPr lang="fr-FR" dirty="0"/>
              <a:t> and setting </a:t>
            </a:r>
            <a:r>
              <a:rPr lang="fr-FR" dirty="0" err="1"/>
              <a:t>attributes</a:t>
            </a:r>
            <a:r>
              <a:rPr lang="fr-FR" dirty="0"/>
              <a:t> of a class</a:t>
            </a:r>
          </a:p>
          <a:p>
            <a:r>
              <a:rPr lang="fr-FR" b="1" dirty="0"/>
              <a:t>Getter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: </a:t>
            </a:r>
            <a:r>
              <a:rPr lang="fr-FR" dirty="0" err="1"/>
              <a:t>fetches</a:t>
            </a:r>
            <a:r>
              <a:rPr lang="fr-FR" dirty="0"/>
              <a:t> the </a:t>
            </a:r>
            <a:r>
              <a:rPr lang="fr-FR" dirty="0" err="1"/>
              <a:t>current</a:t>
            </a:r>
            <a:r>
              <a:rPr lang="fr-FR" dirty="0"/>
              <a:t> value </a:t>
            </a:r>
            <a:r>
              <a:rPr lang="fr-FR" dirty="0" err="1"/>
              <a:t>stored</a:t>
            </a:r>
            <a:r>
              <a:rPr lang="fr-FR" dirty="0"/>
              <a:t> in </a:t>
            </a:r>
            <a:r>
              <a:rPr lang="fr-FR" dirty="0" err="1"/>
              <a:t>attribute</a:t>
            </a:r>
            <a:r>
              <a:rPr lang="fr-FR" dirty="0"/>
              <a:t>.</a:t>
            </a:r>
          </a:p>
          <a:p>
            <a:r>
              <a:rPr lang="fr-FR" dirty="0" err="1"/>
              <a:t>Here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demonstrate</a:t>
            </a:r>
            <a:r>
              <a:rPr lang="fr-FR" dirty="0"/>
              <a:t> an </a:t>
            </a:r>
            <a:r>
              <a:rPr lang="fr-FR" dirty="0" err="1"/>
              <a:t>example</a:t>
            </a:r>
            <a:r>
              <a:rPr lang="fr-FR" dirty="0"/>
              <a:t> of a </a:t>
            </a:r>
            <a:r>
              <a:rPr lang="fr-FR" b="1" dirty="0"/>
              <a:t>getter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and </a:t>
            </a:r>
            <a:r>
              <a:rPr lang="fr-FR" dirty="0" err="1"/>
              <a:t>apply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in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i="1" dirty="0" err="1"/>
              <a:t>display_current_life</a:t>
            </a:r>
            <a:r>
              <a:rPr lang="fr-FR" i="1" dirty="0"/>
              <a:t>()</a:t>
            </a:r>
            <a:r>
              <a:rPr lang="fr-FR" dirty="0"/>
              <a:t>.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D0FAB7F9-9FE0-4BAF-8C7D-31B16A25CD73}"/>
              </a:ext>
            </a:extLst>
          </p:cNvPr>
          <p:cNvSpPr/>
          <p:nvPr/>
        </p:nvSpPr>
        <p:spPr>
          <a:xfrm rot="16200000">
            <a:off x="10517856" y="5520917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6F6A5CA-7294-4BB4-BE6D-DD6AFECDC465}"/>
              </a:ext>
            </a:extLst>
          </p:cNvPr>
          <p:cNvSpPr/>
          <p:nvPr/>
        </p:nvSpPr>
        <p:spPr>
          <a:xfrm>
            <a:off x="5933869" y="3370385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FB2F945A-59B3-4360-BAFA-F245B48A62CA}"/>
              </a:ext>
            </a:extLst>
          </p:cNvPr>
          <p:cNvSpPr/>
          <p:nvPr/>
        </p:nvSpPr>
        <p:spPr>
          <a:xfrm>
            <a:off x="6198853" y="5197232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25036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A598E-D783-4FE8-ACF3-7250207AB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good practice to use setters and getters?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61FE6C-4D8A-47EF-92C8-FDE9CC7C80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But, </a:t>
            </a:r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I </a:t>
            </a:r>
            <a:r>
              <a:rPr lang="fr-FR" dirty="0" err="1"/>
              <a:t>write</a:t>
            </a:r>
            <a:r>
              <a:rPr lang="fr-FR" dirty="0"/>
              <a:t> a getter </a:t>
            </a:r>
            <a:r>
              <a:rPr lang="fr-FR" dirty="0" err="1"/>
              <a:t>method</a:t>
            </a:r>
            <a:r>
              <a:rPr lang="fr-FR" dirty="0"/>
              <a:t>?!</a:t>
            </a:r>
          </a:p>
          <a:p>
            <a:r>
              <a:rPr lang="fr-FR" dirty="0"/>
              <a:t>It </a:t>
            </a:r>
            <a:r>
              <a:rPr lang="fr-FR" dirty="0" err="1"/>
              <a:t>seems</a:t>
            </a:r>
            <a:r>
              <a:rPr lang="fr-FR" dirty="0"/>
              <a:t> </a:t>
            </a:r>
            <a:r>
              <a:rPr lang="fr-FR" dirty="0" err="1"/>
              <a:t>cumbersome</a:t>
            </a:r>
            <a:r>
              <a:rPr lang="fr-FR" dirty="0"/>
              <a:t> for no </a:t>
            </a:r>
            <a:r>
              <a:rPr lang="fr-FR" dirty="0" err="1"/>
              <a:t>reason</a:t>
            </a:r>
            <a:r>
              <a:rPr lang="fr-FR" dirty="0"/>
              <a:t>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5F0989-1A63-46B7-8BCA-1FACED7D60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607" t="19020" r="18189" b="22938"/>
          <a:stretch/>
        </p:blipFill>
        <p:spPr>
          <a:xfrm>
            <a:off x="5934269" y="1517216"/>
            <a:ext cx="5803641" cy="521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09028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A598E-D783-4FE8-ACF3-7250207AB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good practice to use setters and getters?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61FE6C-4D8A-47EF-92C8-FDE9CC7C80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903839" cy="4351338"/>
          </a:xfrm>
        </p:spPr>
        <p:txBody>
          <a:bodyPr/>
          <a:lstStyle/>
          <a:p>
            <a:pPr marL="0" indent="0">
              <a:buNone/>
            </a:pPr>
            <a:r>
              <a:rPr lang="fr-FR" b="1" dirty="0"/>
              <a:t>Question: </a:t>
            </a:r>
            <a:r>
              <a:rPr lang="fr-FR" dirty="0"/>
              <a:t>But, </a:t>
            </a:r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would</a:t>
            </a:r>
            <a:r>
              <a:rPr lang="fr-FR" dirty="0"/>
              <a:t> I </a:t>
            </a:r>
            <a:r>
              <a:rPr lang="fr-FR" dirty="0" err="1"/>
              <a:t>write</a:t>
            </a:r>
            <a:r>
              <a:rPr lang="fr-FR" dirty="0"/>
              <a:t> a getter </a:t>
            </a:r>
            <a:r>
              <a:rPr lang="fr-FR" dirty="0" err="1"/>
              <a:t>method</a:t>
            </a:r>
            <a:r>
              <a:rPr lang="fr-FR" dirty="0"/>
              <a:t>?!</a:t>
            </a:r>
          </a:p>
          <a:p>
            <a:r>
              <a:rPr lang="fr-FR" dirty="0"/>
              <a:t>It </a:t>
            </a:r>
            <a:r>
              <a:rPr lang="fr-FR" dirty="0" err="1"/>
              <a:t>seems</a:t>
            </a:r>
            <a:r>
              <a:rPr lang="fr-FR" dirty="0"/>
              <a:t> </a:t>
            </a:r>
            <a:r>
              <a:rPr lang="fr-FR" dirty="0" err="1"/>
              <a:t>cumbersome</a:t>
            </a:r>
            <a:r>
              <a:rPr lang="fr-FR" dirty="0"/>
              <a:t> for no </a:t>
            </a:r>
            <a:r>
              <a:rPr lang="fr-FR" dirty="0" err="1"/>
              <a:t>reason</a:t>
            </a:r>
            <a:r>
              <a:rPr lang="fr-FR" dirty="0"/>
              <a:t>!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err="1"/>
              <a:t>Actually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makes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code </a:t>
            </a:r>
            <a:r>
              <a:rPr lang="fr-FR" b="1" dirty="0"/>
              <a:t>more </a:t>
            </a:r>
            <a:r>
              <a:rPr lang="fr-FR" b="1" dirty="0" err="1"/>
              <a:t>modular</a:t>
            </a:r>
            <a:r>
              <a:rPr lang="fr-FR" b="1" dirty="0"/>
              <a:t> and stable!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4BACBF-7D73-42A0-B428-878ADB9DEB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607" t="19020" r="18189" b="22938"/>
          <a:stretch/>
        </p:blipFill>
        <p:spPr>
          <a:xfrm>
            <a:off x="5934269" y="1517216"/>
            <a:ext cx="5803641" cy="5210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06049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E2CB213-472A-4470-9278-014B5A6ABA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731" t="24616" r="18526" b="52093"/>
          <a:stretch/>
        </p:blipFill>
        <p:spPr>
          <a:xfrm>
            <a:off x="6417684" y="1540236"/>
            <a:ext cx="5557993" cy="204897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7A598E-D783-4FE8-ACF3-7250207AB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good practice to use setters and getters?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61FE6C-4D8A-47EF-92C8-FDE9CC7C80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961" y="2165620"/>
            <a:ext cx="4945626" cy="4579309"/>
          </a:xfrm>
        </p:spPr>
        <p:txBody>
          <a:bodyPr>
            <a:normAutofit lnSpcReduction="10000"/>
          </a:bodyPr>
          <a:lstStyle/>
          <a:p>
            <a:r>
              <a:rPr lang="fr-FR" dirty="0"/>
              <a:t>Let us </a:t>
            </a:r>
            <a:r>
              <a:rPr lang="fr-FR" dirty="0" err="1"/>
              <a:t>pretend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– for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reason</a:t>
            </a:r>
            <a:r>
              <a:rPr lang="fr-FR" dirty="0"/>
              <a:t> – the dev team in charge of the </a:t>
            </a:r>
            <a:r>
              <a:rPr lang="fr-FR" dirty="0" err="1"/>
              <a:t>lifepoints</a:t>
            </a:r>
            <a:r>
              <a:rPr lang="fr-FR" dirty="0"/>
              <a:t>, </a:t>
            </a:r>
            <a:r>
              <a:rPr lang="fr-FR" dirty="0" err="1"/>
              <a:t>decided</a:t>
            </a:r>
            <a:r>
              <a:rPr lang="fr-FR" dirty="0"/>
              <a:t> to change the </a:t>
            </a:r>
            <a:r>
              <a:rPr lang="fr-FR" dirty="0" err="1"/>
              <a:t>way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stored</a:t>
            </a:r>
            <a:r>
              <a:rPr lang="fr-FR" dirty="0"/>
              <a:t> in memory.</a:t>
            </a:r>
          </a:p>
          <a:p>
            <a:r>
              <a:rPr lang="fr-FR" dirty="0"/>
              <a:t>No longer </a:t>
            </a:r>
            <a:r>
              <a:rPr lang="fr-FR" dirty="0" err="1"/>
              <a:t>stored</a:t>
            </a:r>
            <a:r>
              <a:rPr lang="fr-FR" dirty="0"/>
              <a:t> as </a:t>
            </a:r>
            <a:r>
              <a:rPr lang="fr-FR" dirty="0" err="1"/>
              <a:t>lifepoints</a:t>
            </a:r>
            <a:r>
              <a:rPr lang="fr-FR" dirty="0"/>
              <a:t> </a:t>
            </a:r>
            <a:r>
              <a:rPr lang="fr-FR" dirty="0" err="1"/>
              <a:t>numbers</a:t>
            </a:r>
            <a:r>
              <a:rPr lang="fr-FR" dirty="0"/>
              <a:t>, but as a </a:t>
            </a:r>
            <a:r>
              <a:rPr lang="fr-FR" dirty="0" err="1"/>
              <a:t>lifepoint</a:t>
            </a:r>
            <a:r>
              <a:rPr lang="fr-FR" dirty="0"/>
              <a:t> percentage.</a:t>
            </a:r>
          </a:p>
          <a:p>
            <a:r>
              <a:rPr lang="fr-FR" dirty="0"/>
              <a:t>Our </a:t>
            </a:r>
            <a:r>
              <a:rPr lang="fr-FR" dirty="0" err="1"/>
              <a:t>methods</a:t>
            </a:r>
            <a:r>
              <a:rPr lang="fr-FR" dirty="0"/>
              <a:t> no longer </a:t>
            </a:r>
            <a:r>
              <a:rPr lang="fr-FR" dirty="0" err="1"/>
              <a:t>work</a:t>
            </a:r>
            <a:r>
              <a:rPr lang="fr-FR" dirty="0"/>
              <a:t>!</a:t>
            </a:r>
          </a:p>
          <a:p>
            <a:r>
              <a:rPr lang="fr-FR" dirty="0">
                <a:solidFill>
                  <a:schemeClr val="bg1"/>
                </a:solidFill>
              </a:rPr>
              <a:t>But, </a:t>
            </a:r>
            <a:r>
              <a:rPr lang="fr-FR" dirty="0" err="1">
                <a:solidFill>
                  <a:schemeClr val="bg1"/>
                </a:solidFill>
              </a:rPr>
              <a:t>only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b="1" dirty="0">
                <a:solidFill>
                  <a:schemeClr val="bg1"/>
                </a:solidFill>
              </a:rPr>
              <a:t>one line </a:t>
            </a:r>
            <a:r>
              <a:rPr lang="fr-FR" dirty="0">
                <a:solidFill>
                  <a:schemeClr val="bg1"/>
                </a:solidFill>
              </a:rPr>
              <a:t>to change to </a:t>
            </a:r>
            <a:r>
              <a:rPr lang="fr-FR" dirty="0" err="1">
                <a:solidFill>
                  <a:schemeClr val="bg1"/>
                </a:solidFill>
              </a:rPr>
              <a:t>make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it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work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again</a:t>
            </a:r>
            <a:r>
              <a:rPr lang="fr-FR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71E7A3FF-F739-4AFB-BA9B-1FC7C6C2CD73}"/>
              </a:ext>
            </a:extLst>
          </p:cNvPr>
          <p:cNvSpPr/>
          <p:nvPr/>
        </p:nvSpPr>
        <p:spPr>
          <a:xfrm>
            <a:off x="6689968" y="3268785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E5607F-25F0-49CD-A50D-2713B47B33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654" t="56205" r="18141" b="22667"/>
          <a:stretch/>
        </p:blipFill>
        <p:spPr>
          <a:xfrm>
            <a:off x="5533515" y="4275394"/>
            <a:ext cx="6442162" cy="2336422"/>
          </a:xfrm>
          <a:prstGeom prst="rect">
            <a:avLst/>
          </a:prstGeom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116915CE-1A0D-42F3-8B53-80D6572B7D6F}"/>
              </a:ext>
            </a:extLst>
          </p:cNvPr>
          <p:cNvSpPr/>
          <p:nvPr/>
        </p:nvSpPr>
        <p:spPr>
          <a:xfrm>
            <a:off x="5375732" y="5125128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37AF099-A05E-41B7-AEBD-AB761BDAFAD0}"/>
              </a:ext>
            </a:extLst>
          </p:cNvPr>
          <p:cNvSpPr/>
          <p:nvPr/>
        </p:nvSpPr>
        <p:spPr>
          <a:xfrm rot="5400000">
            <a:off x="10844003" y="6006122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250374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A598E-D783-4FE8-ACF3-7250207AB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good practice to use setters and getters?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C3845A-DA5D-402F-B887-7AEA41D5F7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731" t="24616" r="18526" b="16513"/>
          <a:stretch/>
        </p:blipFill>
        <p:spPr>
          <a:xfrm>
            <a:off x="6417684" y="1540236"/>
            <a:ext cx="5557993" cy="5179039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A3E28015-6AEE-439A-BAA2-CD5D55618AFA}"/>
              </a:ext>
            </a:extLst>
          </p:cNvPr>
          <p:cNvSpPr/>
          <p:nvPr/>
        </p:nvSpPr>
        <p:spPr>
          <a:xfrm>
            <a:off x="6729044" y="4417647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87E8D73E-EAB8-F32E-0AEF-326C8C3520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3961" y="2165620"/>
            <a:ext cx="4945626" cy="4579309"/>
          </a:xfrm>
        </p:spPr>
        <p:txBody>
          <a:bodyPr>
            <a:normAutofit lnSpcReduction="10000"/>
          </a:bodyPr>
          <a:lstStyle/>
          <a:p>
            <a:r>
              <a:rPr lang="fr-FR" dirty="0"/>
              <a:t>Let us </a:t>
            </a:r>
            <a:r>
              <a:rPr lang="fr-FR" dirty="0" err="1"/>
              <a:t>pretend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– for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reason</a:t>
            </a:r>
            <a:r>
              <a:rPr lang="fr-FR" dirty="0"/>
              <a:t> – the dev team in charge of the </a:t>
            </a:r>
            <a:r>
              <a:rPr lang="fr-FR" dirty="0" err="1"/>
              <a:t>lifepoints</a:t>
            </a:r>
            <a:r>
              <a:rPr lang="fr-FR" dirty="0"/>
              <a:t>, </a:t>
            </a:r>
            <a:r>
              <a:rPr lang="fr-FR" dirty="0" err="1"/>
              <a:t>decided</a:t>
            </a:r>
            <a:r>
              <a:rPr lang="fr-FR" dirty="0"/>
              <a:t> to change the </a:t>
            </a:r>
            <a:r>
              <a:rPr lang="fr-FR" dirty="0" err="1"/>
              <a:t>way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stored</a:t>
            </a:r>
            <a:r>
              <a:rPr lang="fr-FR" dirty="0"/>
              <a:t> in memory.</a:t>
            </a:r>
          </a:p>
          <a:p>
            <a:r>
              <a:rPr lang="fr-FR" dirty="0"/>
              <a:t>No longer </a:t>
            </a:r>
            <a:r>
              <a:rPr lang="fr-FR" dirty="0" err="1"/>
              <a:t>stored</a:t>
            </a:r>
            <a:r>
              <a:rPr lang="fr-FR" dirty="0"/>
              <a:t> as </a:t>
            </a:r>
            <a:r>
              <a:rPr lang="fr-FR" dirty="0" err="1"/>
              <a:t>lifepoints</a:t>
            </a:r>
            <a:r>
              <a:rPr lang="fr-FR" dirty="0"/>
              <a:t> </a:t>
            </a:r>
            <a:r>
              <a:rPr lang="fr-FR" dirty="0" err="1"/>
              <a:t>numbers</a:t>
            </a:r>
            <a:r>
              <a:rPr lang="fr-FR" dirty="0"/>
              <a:t>, but as a </a:t>
            </a:r>
            <a:r>
              <a:rPr lang="fr-FR" dirty="0" err="1"/>
              <a:t>lifepoint</a:t>
            </a:r>
            <a:r>
              <a:rPr lang="fr-FR" dirty="0"/>
              <a:t> percentage.</a:t>
            </a:r>
          </a:p>
          <a:p>
            <a:r>
              <a:rPr lang="fr-FR" dirty="0"/>
              <a:t>Our </a:t>
            </a:r>
            <a:r>
              <a:rPr lang="fr-FR" dirty="0" err="1"/>
              <a:t>methods</a:t>
            </a:r>
            <a:r>
              <a:rPr lang="fr-FR" dirty="0"/>
              <a:t> no longer </a:t>
            </a:r>
            <a:r>
              <a:rPr lang="fr-FR" dirty="0" err="1"/>
              <a:t>work</a:t>
            </a:r>
            <a:r>
              <a:rPr lang="fr-FR" dirty="0"/>
              <a:t>!</a:t>
            </a:r>
          </a:p>
          <a:p>
            <a:r>
              <a:rPr lang="fr-FR" dirty="0"/>
              <a:t>But,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b="1" dirty="0">
                <a:solidFill>
                  <a:srgbClr val="7030A0"/>
                </a:solidFill>
              </a:rPr>
              <a:t>one line </a:t>
            </a:r>
            <a:r>
              <a:rPr lang="fr-FR" dirty="0"/>
              <a:t>to change to </a:t>
            </a: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again</a:t>
            </a:r>
            <a:r>
              <a:rPr lang="fr-FR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8097426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A598E-D783-4FE8-ACF3-7250207AB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good practice to use setters and getters?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61FE6C-4D8A-47EF-92C8-FDE9CC7C80D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29166" y="2165620"/>
            <a:ext cx="4645152" cy="3828779"/>
          </a:xfrm>
        </p:spPr>
        <p:txBody>
          <a:bodyPr>
            <a:normAutofit/>
          </a:bodyPr>
          <a:lstStyle/>
          <a:p>
            <a:endParaRPr lang="fr-FR" dirty="0"/>
          </a:p>
          <a:p>
            <a:pPr marL="0" indent="0">
              <a:buNone/>
            </a:pPr>
            <a:r>
              <a:rPr lang="fr-FR" b="1" dirty="0"/>
              <a:t>Lesson: </a:t>
            </a:r>
            <a:r>
              <a:rPr lang="fr-FR" dirty="0" err="1"/>
              <a:t>using</a:t>
            </a:r>
            <a:r>
              <a:rPr lang="fr-FR" dirty="0"/>
              <a:t> setters and getters for </a:t>
            </a:r>
            <a:r>
              <a:rPr lang="fr-FR" dirty="0" err="1"/>
              <a:t>attributes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make</a:t>
            </a:r>
            <a:r>
              <a:rPr lang="fr-FR" dirty="0"/>
              <a:t> </a:t>
            </a:r>
            <a:r>
              <a:rPr lang="fr-FR" dirty="0" err="1"/>
              <a:t>your</a:t>
            </a:r>
            <a:r>
              <a:rPr lang="fr-FR" dirty="0"/>
              <a:t> code more </a:t>
            </a:r>
            <a:r>
              <a:rPr lang="fr-FR" dirty="0" err="1"/>
              <a:t>modular</a:t>
            </a:r>
            <a:r>
              <a:rPr lang="fr-FR" dirty="0"/>
              <a:t> and </a:t>
            </a:r>
            <a:r>
              <a:rPr lang="fr-FR" dirty="0" err="1"/>
              <a:t>robust</a:t>
            </a:r>
            <a:r>
              <a:rPr lang="fr-FR" dirty="0"/>
              <a:t> to change.</a:t>
            </a:r>
          </a:p>
          <a:p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therefore</a:t>
            </a:r>
            <a:r>
              <a:rPr lang="fr-FR" dirty="0"/>
              <a:t> </a:t>
            </a:r>
            <a:r>
              <a:rPr lang="fr-FR" dirty="0" err="1"/>
              <a:t>considered</a:t>
            </a:r>
            <a:r>
              <a:rPr lang="fr-FR" dirty="0"/>
              <a:t> </a:t>
            </a:r>
            <a:r>
              <a:rPr lang="fr-FR" b="1" dirty="0"/>
              <a:t>good practice</a:t>
            </a:r>
            <a:r>
              <a:rPr lang="fr-FR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26A763-E3E6-452F-A1F2-0E6FE35DF5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731" t="24616" r="18526" b="16513"/>
          <a:stretch/>
        </p:blipFill>
        <p:spPr>
          <a:xfrm>
            <a:off x="6417684" y="1540236"/>
            <a:ext cx="5557993" cy="5179039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C920F00B-B26D-4586-A3AD-BAA6A6763E5B}"/>
              </a:ext>
            </a:extLst>
          </p:cNvPr>
          <p:cNvSpPr/>
          <p:nvPr/>
        </p:nvSpPr>
        <p:spPr>
          <a:xfrm>
            <a:off x="6729044" y="4417647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699169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76BCB-0745-4F49-A260-841D3052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Defining</a:t>
            </a:r>
            <a:r>
              <a:rPr lang="fr-FR" dirty="0"/>
              <a:t> public, </a:t>
            </a:r>
            <a:r>
              <a:rPr lang="fr-FR" dirty="0" err="1"/>
              <a:t>protected</a:t>
            </a:r>
            <a:r>
              <a:rPr lang="fr-FR" dirty="0"/>
              <a:t> and </a:t>
            </a:r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attributes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A7A3A2-C035-4079-BE38-ACA683F10D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5135" y="1966452"/>
            <a:ext cx="5792714" cy="48915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err="1"/>
              <a:t>Another</a:t>
            </a:r>
            <a:r>
              <a:rPr lang="fr-FR" dirty="0"/>
              <a:t> good practice </a:t>
            </a:r>
            <a:r>
              <a:rPr lang="fr-FR" dirty="0" err="1"/>
              <a:t>consists</a:t>
            </a:r>
            <a:r>
              <a:rPr lang="fr-FR" dirty="0"/>
              <a:t> of </a:t>
            </a:r>
            <a:r>
              <a:rPr lang="fr-FR" dirty="0" err="1"/>
              <a:t>defining</a:t>
            </a:r>
            <a:r>
              <a:rPr lang="fr-FR" dirty="0"/>
              <a:t> </a:t>
            </a:r>
            <a:r>
              <a:rPr lang="fr-FR" b="1" dirty="0"/>
              <a:t>public, </a:t>
            </a:r>
            <a:r>
              <a:rPr lang="fr-FR" b="1" dirty="0" err="1"/>
              <a:t>protected</a:t>
            </a:r>
            <a:r>
              <a:rPr lang="fr-FR" dirty="0"/>
              <a:t> and </a:t>
            </a:r>
            <a:r>
              <a:rPr lang="fr-FR" b="1" dirty="0" err="1"/>
              <a:t>private</a:t>
            </a:r>
            <a:r>
              <a:rPr lang="fr-FR" dirty="0"/>
              <a:t> </a:t>
            </a:r>
            <a:r>
              <a:rPr lang="fr-FR" b="1" dirty="0" err="1"/>
              <a:t>attributes</a:t>
            </a:r>
            <a:r>
              <a:rPr lang="fr-FR" dirty="0"/>
              <a:t>.</a:t>
            </a:r>
          </a:p>
          <a:p>
            <a:r>
              <a:rPr lang="fr-FR" b="1" dirty="0"/>
              <a:t>Public</a:t>
            </a:r>
            <a:r>
              <a:rPr lang="fr-FR" dirty="0"/>
              <a:t>: </a:t>
            </a:r>
            <a:r>
              <a:rPr lang="fr-FR" dirty="0" err="1"/>
              <a:t>everyone</a:t>
            </a:r>
            <a:r>
              <a:rPr lang="fr-FR" dirty="0"/>
              <a:t> can </a:t>
            </a:r>
            <a:r>
              <a:rPr lang="fr-FR" dirty="0" err="1"/>
              <a:t>modify</a:t>
            </a:r>
            <a:r>
              <a:rPr lang="fr-FR" dirty="0"/>
              <a:t> the </a:t>
            </a:r>
            <a:r>
              <a:rPr lang="fr-FR" dirty="0" err="1"/>
              <a:t>attribute</a:t>
            </a:r>
            <a:r>
              <a:rPr lang="fr-FR" dirty="0"/>
              <a:t>.</a:t>
            </a:r>
          </a:p>
          <a:p>
            <a:r>
              <a:rPr lang="fr-FR" b="1" dirty="0" err="1"/>
              <a:t>Protected</a:t>
            </a:r>
            <a:r>
              <a:rPr lang="fr-FR" b="1" dirty="0"/>
              <a:t>: </a:t>
            </a:r>
            <a:r>
              <a:rPr lang="fr-FR" dirty="0"/>
              <a:t>public, but refrain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modifying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outside</a:t>
            </a:r>
            <a:r>
              <a:rPr lang="fr-FR" dirty="0"/>
              <a:t> the class.</a:t>
            </a:r>
          </a:p>
          <a:p>
            <a:r>
              <a:rPr lang="fr-FR" b="1" dirty="0" err="1"/>
              <a:t>Private</a:t>
            </a:r>
            <a:r>
              <a:rPr lang="fr-FR" dirty="0"/>
              <a:t>: </a:t>
            </a:r>
            <a:r>
              <a:rPr lang="fr-FR" dirty="0" err="1"/>
              <a:t>only</a:t>
            </a:r>
            <a:r>
              <a:rPr lang="fr-FR" dirty="0"/>
              <a:t> the </a:t>
            </a:r>
            <a:r>
              <a:rPr lang="fr-FR" dirty="0" err="1"/>
              <a:t>functions</a:t>
            </a:r>
            <a:r>
              <a:rPr lang="fr-FR" dirty="0"/>
              <a:t> </a:t>
            </a:r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 can </a:t>
            </a:r>
            <a:r>
              <a:rPr lang="fr-FR" dirty="0" err="1"/>
              <a:t>modify</a:t>
            </a:r>
            <a:r>
              <a:rPr lang="fr-FR" dirty="0"/>
              <a:t> the </a:t>
            </a:r>
            <a:r>
              <a:rPr lang="fr-FR" dirty="0" err="1"/>
              <a:t>attribute</a:t>
            </a:r>
            <a:r>
              <a:rPr lang="fr-FR" dirty="0"/>
              <a:t>.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8421B7F-6475-4DD2-8B27-2109E2B835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407840"/>
              </p:ext>
            </p:extLst>
          </p:nvPr>
        </p:nvGraphicFramePr>
        <p:xfrm>
          <a:off x="6236678" y="1687399"/>
          <a:ext cx="5556738" cy="37970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0584">
                  <a:extLst>
                    <a:ext uri="{9D8B030D-6E8A-4147-A177-3AD203B41FA5}">
                      <a16:colId xmlns:a16="http://schemas.microsoft.com/office/drawing/2014/main" val="1410500434"/>
                    </a:ext>
                  </a:extLst>
                </a:gridCol>
                <a:gridCol w="883139">
                  <a:extLst>
                    <a:ext uri="{9D8B030D-6E8A-4147-A177-3AD203B41FA5}">
                      <a16:colId xmlns:a16="http://schemas.microsoft.com/office/drawing/2014/main" val="4255586293"/>
                    </a:ext>
                  </a:extLst>
                </a:gridCol>
                <a:gridCol w="1258277">
                  <a:extLst>
                    <a:ext uri="{9D8B030D-6E8A-4147-A177-3AD203B41FA5}">
                      <a16:colId xmlns:a16="http://schemas.microsoft.com/office/drawing/2014/main" val="800331294"/>
                    </a:ext>
                  </a:extLst>
                </a:gridCol>
                <a:gridCol w="984738">
                  <a:extLst>
                    <a:ext uri="{9D8B030D-6E8A-4147-A177-3AD203B41FA5}">
                      <a16:colId xmlns:a16="http://schemas.microsoft.com/office/drawing/2014/main" val="342927104"/>
                    </a:ext>
                  </a:extLst>
                </a:gridCol>
              </a:tblGrid>
              <a:tr h="418707">
                <a:tc>
                  <a:txBody>
                    <a:bodyPr/>
                    <a:lstStyle/>
                    <a:p>
                      <a:r>
                        <a:rPr lang="fr-FR" b="1" dirty="0"/>
                        <a:t>Type of </a:t>
                      </a:r>
                      <a:r>
                        <a:rPr lang="fr-FR" b="1" dirty="0" err="1"/>
                        <a:t>attribute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/>
                        <a:t>Public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 err="1"/>
                        <a:t>Protected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 err="1"/>
                        <a:t>Private</a:t>
                      </a:r>
                      <a:endParaRPr lang="fr-F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586572"/>
                  </a:ext>
                </a:extLst>
              </a:tr>
              <a:tr h="993112">
                <a:tc>
                  <a:txBody>
                    <a:bodyPr/>
                    <a:lstStyle/>
                    <a:p>
                      <a:r>
                        <a:rPr lang="fr-FR" b="1" dirty="0"/>
                        <a:t>Can </a:t>
                      </a:r>
                      <a:r>
                        <a:rPr lang="fr-FR" b="1" dirty="0" err="1"/>
                        <a:t>be</a:t>
                      </a:r>
                      <a:r>
                        <a:rPr lang="fr-FR" b="1" dirty="0"/>
                        <a:t> </a:t>
                      </a:r>
                      <a:r>
                        <a:rPr lang="fr-FR" b="1" dirty="0" err="1"/>
                        <a:t>modified</a:t>
                      </a:r>
                      <a:r>
                        <a:rPr lang="fr-FR" b="1" dirty="0"/>
                        <a:t> </a:t>
                      </a:r>
                      <a:r>
                        <a:rPr lang="fr-FR" b="1" dirty="0" err="1"/>
                        <a:t>within</a:t>
                      </a:r>
                      <a:r>
                        <a:rPr lang="fr-FR" b="1" dirty="0"/>
                        <a:t> the class </a:t>
                      </a:r>
                      <a:r>
                        <a:rPr lang="fr-FR" b="1" dirty="0" err="1"/>
                        <a:t>methods</a:t>
                      </a:r>
                      <a:r>
                        <a:rPr lang="fr-FR" b="1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>
                          <a:solidFill>
                            <a:srgbClr val="00B050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>
                          <a:solidFill>
                            <a:srgbClr val="00B050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>
                          <a:solidFill>
                            <a:srgbClr val="00B050"/>
                          </a:solidFill>
                        </a:rPr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3145096"/>
                  </a:ext>
                </a:extLst>
              </a:tr>
              <a:tr h="922215">
                <a:tc>
                  <a:txBody>
                    <a:bodyPr/>
                    <a:lstStyle/>
                    <a:p>
                      <a:r>
                        <a:rPr lang="fr-FR" b="1" dirty="0"/>
                        <a:t>Can </a:t>
                      </a:r>
                      <a:r>
                        <a:rPr lang="fr-FR" b="1" dirty="0" err="1"/>
                        <a:t>be</a:t>
                      </a:r>
                      <a:r>
                        <a:rPr lang="fr-FR" b="1" dirty="0"/>
                        <a:t> </a:t>
                      </a:r>
                      <a:r>
                        <a:rPr lang="fr-FR" b="1" dirty="0" err="1"/>
                        <a:t>modified</a:t>
                      </a:r>
                      <a:r>
                        <a:rPr lang="fr-FR" b="1" dirty="0"/>
                        <a:t> by </a:t>
                      </a:r>
                      <a:r>
                        <a:rPr lang="fr-FR" b="1" dirty="0" err="1"/>
                        <a:t>function</a:t>
                      </a:r>
                      <a:r>
                        <a:rPr lang="fr-FR" b="1" dirty="0"/>
                        <a:t> and </a:t>
                      </a:r>
                      <a:r>
                        <a:rPr lang="fr-FR" b="1" dirty="0" err="1"/>
                        <a:t>methods</a:t>
                      </a:r>
                      <a:r>
                        <a:rPr lang="fr-FR" b="1" dirty="0"/>
                        <a:t> </a:t>
                      </a:r>
                      <a:r>
                        <a:rPr lang="fr-FR" b="1" dirty="0" err="1"/>
                        <a:t>outside</a:t>
                      </a:r>
                      <a:r>
                        <a:rPr lang="fr-FR" b="1" dirty="0"/>
                        <a:t> of the class.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>
                          <a:solidFill>
                            <a:srgbClr val="00B050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>
                          <a:solidFill>
                            <a:srgbClr val="FFC000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>
                          <a:solidFill>
                            <a:srgbClr val="FF0000"/>
                          </a:solidFill>
                        </a:rPr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1711067"/>
                  </a:ext>
                </a:extLst>
              </a:tr>
              <a:tr h="1260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1" dirty="0"/>
                        <a:t>It </a:t>
                      </a:r>
                      <a:r>
                        <a:rPr lang="fr-FR" b="1" dirty="0" err="1"/>
                        <a:t>is</a:t>
                      </a:r>
                      <a:r>
                        <a:rPr lang="fr-FR" b="1" dirty="0"/>
                        <a:t> acceptable for </a:t>
                      </a:r>
                      <a:r>
                        <a:rPr lang="fr-FR" b="1" dirty="0" err="1"/>
                        <a:t>this</a:t>
                      </a:r>
                      <a:r>
                        <a:rPr lang="fr-FR" b="1" dirty="0"/>
                        <a:t> </a:t>
                      </a:r>
                      <a:r>
                        <a:rPr lang="fr-FR" b="1" dirty="0" err="1"/>
                        <a:t>attribute</a:t>
                      </a:r>
                      <a:r>
                        <a:rPr lang="fr-FR" b="1" dirty="0"/>
                        <a:t> to </a:t>
                      </a:r>
                      <a:r>
                        <a:rPr lang="fr-FR" b="1" dirty="0" err="1"/>
                        <a:t>be</a:t>
                      </a:r>
                      <a:r>
                        <a:rPr lang="fr-FR" b="1" dirty="0"/>
                        <a:t> </a:t>
                      </a:r>
                      <a:r>
                        <a:rPr lang="fr-FR" b="1" dirty="0" err="1"/>
                        <a:t>modified</a:t>
                      </a:r>
                      <a:r>
                        <a:rPr lang="fr-FR" b="1" dirty="0"/>
                        <a:t> by </a:t>
                      </a:r>
                      <a:r>
                        <a:rPr lang="fr-FR" b="1" dirty="0" err="1"/>
                        <a:t>functions</a:t>
                      </a:r>
                      <a:r>
                        <a:rPr lang="fr-FR" b="1" dirty="0"/>
                        <a:t> and </a:t>
                      </a:r>
                      <a:r>
                        <a:rPr lang="fr-FR" b="1" dirty="0" err="1"/>
                        <a:t>methods</a:t>
                      </a:r>
                      <a:r>
                        <a:rPr lang="fr-FR" b="1" dirty="0"/>
                        <a:t> </a:t>
                      </a:r>
                      <a:r>
                        <a:rPr lang="fr-FR" b="1" dirty="0" err="1"/>
                        <a:t>outside</a:t>
                      </a:r>
                      <a:r>
                        <a:rPr lang="fr-FR" b="1" dirty="0"/>
                        <a:t> the class.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>
                          <a:solidFill>
                            <a:srgbClr val="00B050"/>
                          </a:solidFill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>
                          <a:solidFill>
                            <a:srgbClr val="FFC000"/>
                          </a:solidFill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b="1" dirty="0" err="1">
                          <a:solidFill>
                            <a:srgbClr val="FF0000"/>
                          </a:solidFill>
                        </a:rPr>
                        <a:t>Does</a:t>
                      </a:r>
                      <a:r>
                        <a:rPr lang="fr-FR" b="1" dirty="0">
                          <a:solidFill>
                            <a:srgbClr val="FF0000"/>
                          </a:solidFill>
                        </a:rPr>
                        <a:t> not </a:t>
                      </a:r>
                      <a:r>
                        <a:rPr lang="fr-FR" b="1" dirty="0" err="1">
                          <a:solidFill>
                            <a:srgbClr val="FF0000"/>
                          </a:solidFill>
                        </a:rPr>
                        <a:t>apply</a:t>
                      </a:r>
                      <a:endParaRPr lang="fr-FR" b="1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2325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559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A598E-D783-4FE8-ACF3-7250207AB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Private</a:t>
            </a:r>
            <a:r>
              <a:rPr lang="fr-FR" dirty="0"/>
              <a:t> </a:t>
            </a:r>
            <a:r>
              <a:rPr lang="fr-FR" dirty="0" err="1"/>
              <a:t>attributes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61FE6C-4D8A-47EF-92C8-FDE9CC7C8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538" y="1838632"/>
            <a:ext cx="5822461" cy="47489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 err="1"/>
              <a:t>Private</a:t>
            </a:r>
            <a:r>
              <a:rPr lang="fr-FR" dirty="0"/>
              <a:t>: </a:t>
            </a:r>
            <a:r>
              <a:rPr lang="fr-FR" dirty="0" err="1"/>
              <a:t>only</a:t>
            </a:r>
            <a:r>
              <a:rPr lang="fr-FR" dirty="0"/>
              <a:t> the </a:t>
            </a:r>
            <a:r>
              <a:rPr lang="fr-FR" dirty="0" err="1"/>
              <a:t>functions</a:t>
            </a:r>
            <a:r>
              <a:rPr lang="fr-FR" dirty="0"/>
              <a:t> </a:t>
            </a:r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</a:t>
            </a:r>
            <a:r>
              <a:rPr lang="fr-FR" dirty="0" err="1"/>
              <a:t>my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 can </a:t>
            </a:r>
            <a:r>
              <a:rPr lang="fr-FR" dirty="0" err="1"/>
              <a:t>modify</a:t>
            </a:r>
            <a:r>
              <a:rPr lang="fr-FR" dirty="0"/>
              <a:t> the </a:t>
            </a:r>
            <a:r>
              <a:rPr lang="fr-FR" dirty="0" err="1"/>
              <a:t>attribute</a:t>
            </a:r>
            <a:r>
              <a:rPr lang="fr-FR" dirty="0"/>
              <a:t>.</a:t>
            </a:r>
          </a:p>
          <a:p>
            <a:r>
              <a:rPr lang="fr-FR" dirty="0" err="1"/>
              <a:t>We</a:t>
            </a:r>
            <a:r>
              <a:rPr lang="fr-FR" dirty="0"/>
              <a:t> can </a:t>
            </a:r>
            <a:r>
              <a:rPr lang="fr-FR" b="1" dirty="0" err="1"/>
              <a:t>make</a:t>
            </a:r>
            <a:r>
              <a:rPr lang="fr-FR" dirty="0"/>
              <a:t> an </a:t>
            </a:r>
            <a:r>
              <a:rPr lang="fr-FR" dirty="0" err="1"/>
              <a:t>attribute</a:t>
            </a:r>
            <a:r>
              <a:rPr lang="fr-FR" dirty="0"/>
              <a:t> </a:t>
            </a:r>
            <a:r>
              <a:rPr lang="fr-FR" b="1" dirty="0" err="1"/>
              <a:t>private</a:t>
            </a:r>
            <a:r>
              <a:rPr lang="fr-FR" dirty="0"/>
              <a:t> by </a:t>
            </a:r>
            <a:r>
              <a:rPr lang="fr-FR" dirty="0" err="1"/>
              <a:t>adding</a:t>
            </a:r>
            <a:r>
              <a:rPr lang="fr-FR" dirty="0"/>
              <a:t> a double </a:t>
            </a:r>
            <a:r>
              <a:rPr lang="fr-FR" b="1" dirty="0" err="1"/>
              <a:t>underscore</a:t>
            </a:r>
            <a:r>
              <a:rPr lang="fr-FR" b="1" dirty="0"/>
              <a:t> (__)</a:t>
            </a:r>
            <a:r>
              <a:rPr lang="fr-FR" dirty="0"/>
              <a:t> in front of </a:t>
            </a:r>
            <a:r>
              <a:rPr lang="fr-FR" dirty="0" err="1"/>
              <a:t>its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.</a:t>
            </a:r>
          </a:p>
          <a:p>
            <a:r>
              <a:rPr lang="fr-FR" dirty="0"/>
              <a:t>Calling </a:t>
            </a:r>
            <a:r>
              <a:rPr lang="fr-FR" dirty="0" err="1"/>
              <a:t>it</a:t>
            </a:r>
            <a:r>
              <a:rPr lang="fr-FR" dirty="0"/>
              <a:t> or </a:t>
            </a:r>
            <a:r>
              <a:rPr lang="fr-FR" dirty="0" err="1"/>
              <a:t>modifying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has no </a:t>
            </a:r>
            <a:r>
              <a:rPr lang="fr-FR" dirty="0" err="1"/>
              <a:t>effect</a:t>
            </a:r>
            <a:r>
              <a:rPr lang="fr-FR" dirty="0"/>
              <a:t>.</a:t>
            </a:r>
          </a:p>
          <a:p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DD66E90-D230-481F-A8BB-2FEB33311D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3" t="22359" r="70769" b="7077"/>
          <a:stretch/>
        </p:blipFill>
        <p:spPr>
          <a:xfrm>
            <a:off x="6705601" y="75709"/>
            <a:ext cx="4932454" cy="6706581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460170F5-8805-4EA2-B5D3-3DAEE918C25E}"/>
              </a:ext>
            </a:extLst>
          </p:cNvPr>
          <p:cNvSpPr/>
          <p:nvPr/>
        </p:nvSpPr>
        <p:spPr>
          <a:xfrm>
            <a:off x="6369539" y="4071994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A187F5F4-DB35-42B0-9139-51CD0D4401F2}"/>
              </a:ext>
            </a:extLst>
          </p:cNvPr>
          <p:cNvSpPr/>
          <p:nvPr/>
        </p:nvSpPr>
        <p:spPr>
          <a:xfrm>
            <a:off x="6369539" y="6141429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4A6B1DBD-0EA0-40F6-B462-5057CA763934}"/>
              </a:ext>
            </a:extLst>
          </p:cNvPr>
          <p:cNvSpPr/>
          <p:nvPr/>
        </p:nvSpPr>
        <p:spPr>
          <a:xfrm>
            <a:off x="7069016" y="953324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6609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76BCB-0745-4F49-A260-841D3052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 </a:t>
            </a:r>
            <a:r>
              <a:rPr lang="fr-FR" dirty="0" err="1"/>
              <a:t>attributes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616B56-76D3-49C6-A5C3-832FC6762A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82" t="37538" r="29487" b="42214"/>
          <a:stretch/>
        </p:blipFill>
        <p:spPr>
          <a:xfrm>
            <a:off x="6319361" y="553461"/>
            <a:ext cx="5722364" cy="2544326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C3AF5AA5-6080-77F5-1350-C7C5D9A47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5906729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Let us say we would like to code a video game and design our main character/protagonist.</a:t>
            </a:r>
          </a:p>
          <a:p>
            <a:r>
              <a:rPr lang="en-US" dirty="0"/>
              <a:t>Our </a:t>
            </a:r>
            <a:r>
              <a:rPr lang="en-US" b="1" dirty="0"/>
              <a:t>main character </a:t>
            </a:r>
            <a:r>
              <a:rPr lang="en-US" dirty="0"/>
              <a:t>can be represented as a </a:t>
            </a:r>
            <a:r>
              <a:rPr lang="en-US" b="1" dirty="0"/>
              <a:t>custom </a:t>
            </a:r>
            <a:r>
              <a:rPr lang="en-US" b="1" dirty="0">
                <a:solidFill>
                  <a:srgbClr val="00B050"/>
                </a:solidFill>
              </a:rPr>
              <a:t>class</a:t>
            </a:r>
            <a:r>
              <a:rPr lang="en-US" b="1" dirty="0"/>
              <a:t> object.</a:t>
            </a:r>
            <a:endParaRPr lang="en-US" dirty="0"/>
          </a:p>
          <a:p>
            <a:r>
              <a:rPr lang="en-US" dirty="0"/>
              <a:t>It would have several </a:t>
            </a:r>
            <a:r>
              <a:rPr lang="en-US" b="1" dirty="0">
                <a:solidFill>
                  <a:srgbClr val="7030A0"/>
                </a:solidFill>
              </a:rPr>
              <a:t>attributes</a:t>
            </a:r>
            <a:r>
              <a:rPr lang="en-US" dirty="0"/>
              <a:t>, e.g.</a:t>
            </a:r>
          </a:p>
          <a:p>
            <a:pPr lvl="1"/>
            <a:r>
              <a:rPr lang="fr-FR" dirty="0"/>
              <a:t>A </a:t>
            </a:r>
            <a:r>
              <a:rPr lang="fr-FR" dirty="0" err="1"/>
              <a:t>name</a:t>
            </a:r>
            <a:r>
              <a:rPr lang="fr-FR" dirty="0"/>
              <a:t> (string type, ‘Sir </a:t>
            </a:r>
            <a:r>
              <a:rPr lang="fr-FR" dirty="0" err="1"/>
              <a:t>Meowsalot</a:t>
            </a:r>
            <a:r>
              <a:rPr lang="fr-FR" dirty="0"/>
              <a:t>’)</a:t>
            </a:r>
          </a:p>
          <a:p>
            <a:pPr lvl="1"/>
            <a:r>
              <a:rPr lang="fr-FR" dirty="0"/>
              <a:t>A class (string type, ‘Warrior’)</a:t>
            </a:r>
          </a:p>
          <a:p>
            <a:pPr lvl="1"/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lifepoints</a:t>
            </a:r>
            <a:r>
              <a:rPr lang="fr-FR" dirty="0"/>
              <a:t> (</a:t>
            </a:r>
            <a:r>
              <a:rPr lang="fr-FR" dirty="0" err="1"/>
              <a:t>int</a:t>
            </a:r>
            <a:r>
              <a:rPr lang="fr-FR" dirty="0"/>
              <a:t> types, 100)</a:t>
            </a:r>
          </a:p>
          <a:p>
            <a:pPr lvl="1"/>
            <a:r>
              <a:rPr lang="fr-FR" dirty="0"/>
              <a:t>And </a:t>
            </a:r>
            <a:r>
              <a:rPr lang="fr-FR" dirty="0" err="1"/>
              <a:t>many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 (intelligence, </a:t>
            </a:r>
            <a:r>
              <a:rPr lang="fr-FR" dirty="0" err="1"/>
              <a:t>strength</a:t>
            </a:r>
            <a:r>
              <a:rPr lang="fr-FR" dirty="0"/>
              <a:t>, speed, </a:t>
            </a:r>
            <a:r>
              <a:rPr lang="fr-FR" dirty="0" err="1"/>
              <a:t>armor</a:t>
            </a:r>
            <a:r>
              <a:rPr lang="fr-FR" dirty="0"/>
              <a:t>, etc.)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348700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A598E-D783-4FE8-ACF3-7250207AB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err="1"/>
              <a:t>Protected</a:t>
            </a:r>
            <a:r>
              <a:rPr lang="fr-FR" dirty="0"/>
              <a:t> </a:t>
            </a:r>
            <a:r>
              <a:rPr lang="fr-FR" dirty="0" err="1"/>
              <a:t>attributes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61FE6C-4D8A-47EF-92C8-FDE9CC7C8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3539" y="1809135"/>
            <a:ext cx="5212862" cy="4818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b="1" dirty="0" err="1"/>
              <a:t>Protected</a:t>
            </a:r>
            <a:r>
              <a:rPr lang="fr-FR" b="1" dirty="0"/>
              <a:t>: </a:t>
            </a:r>
            <a:r>
              <a:rPr lang="fr-FR" dirty="0"/>
              <a:t>public, but </a:t>
            </a:r>
            <a:r>
              <a:rPr lang="fr-FR" dirty="0" err="1"/>
              <a:t>should</a:t>
            </a:r>
            <a:r>
              <a:rPr lang="fr-FR" dirty="0"/>
              <a:t> refrain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modifying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outside</a:t>
            </a:r>
            <a:r>
              <a:rPr lang="fr-FR" dirty="0"/>
              <a:t> the class.</a:t>
            </a:r>
          </a:p>
          <a:p>
            <a:r>
              <a:rPr lang="fr-FR" dirty="0" err="1"/>
              <a:t>We</a:t>
            </a:r>
            <a:r>
              <a:rPr lang="fr-FR" dirty="0"/>
              <a:t> can </a:t>
            </a:r>
            <a:r>
              <a:rPr lang="fr-FR" b="1" dirty="0" err="1"/>
              <a:t>make</a:t>
            </a:r>
            <a:r>
              <a:rPr lang="fr-FR" dirty="0"/>
              <a:t> an </a:t>
            </a:r>
            <a:r>
              <a:rPr lang="fr-FR" dirty="0" err="1"/>
              <a:t>attribute</a:t>
            </a:r>
            <a:r>
              <a:rPr lang="fr-FR" dirty="0"/>
              <a:t> </a:t>
            </a:r>
            <a:r>
              <a:rPr lang="fr-FR" b="1" dirty="0" err="1"/>
              <a:t>protected</a:t>
            </a:r>
            <a:r>
              <a:rPr lang="fr-FR" dirty="0"/>
              <a:t> by </a:t>
            </a:r>
            <a:r>
              <a:rPr lang="fr-FR" dirty="0" err="1"/>
              <a:t>adding</a:t>
            </a:r>
            <a:r>
              <a:rPr lang="fr-FR" dirty="0"/>
              <a:t> a single </a:t>
            </a:r>
            <a:r>
              <a:rPr lang="fr-FR" b="1" dirty="0" err="1"/>
              <a:t>underscore</a:t>
            </a:r>
            <a:r>
              <a:rPr lang="fr-FR" b="1" dirty="0"/>
              <a:t> (_)</a:t>
            </a:r>
            <a:r>
              <a:rPr lang="fr-FR" dirty="0"/>
              <a:t> in front of </a:t>
            </a:r>
            <a:r>
              <a:rPr lang="fr-FR" dirty="0" err="1"/>
              <a:t>its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.</a:t>
            </a:r>
          </a:p>
          <a:p>
            <a:r>
              <a:rPr lang="fr-FR" dirty="0"/>
              <a:t>More of an indication to </a:t>
            </a:r>
            <a:r>
              <a:rPr lang="fr-FR" dirty="0" err="1"/>
              <a:t>other</a:t>
            </a:r>
            <a:r>
              <a:rPr lang="fr-FR" dirty="0"/>
              <a:t> devs </a:t>
            </a:r>
            <a:r>
              <a:rPr lang="fr-FR" dirty="0" err="1"/>
              <a:t>working</a:t>
            </a:r>
            <a:r>
              <a:rPr lang="fr-FR" dirty="0"/>
              <a:t> in </a:t>
            </a:r>
            <a:r>
              <a:rPr lang="fr-FR" dirty="0" err="1"/>
              <a:t>your</a:t>
            </a:r>
            <a:r>
              <a:rPr lang="fr-FR" dirty="0"/>
              <a:t> team!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134919-8C95-4BB6-8B69-6270FD0E88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13" t="27282" r="69744" b="20820"/>
          <a:stretch/>
        </p:blipFill>
        <p:spPr>
          <a:xfrm>
            <a:off x="6006124" y="1133231"/>
            <a:ext cx="5842000" cy="5494518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63BBC5E-6A5D-40F7-87A7-771ECE42B8BB}"/>
              </a:ext>
            </a:extLst>
          </p:cNvPr>
          <p:cNvSpPr/>
          <p:nvPr/>
        </p:nvSpPr>
        <p:spPr>
          <a:xfrm>
            <a:off x="6365631" y="2161864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2091806D-603C-449B-B37D-BCD606A2E44B}"/>
              </a:ext>
            </a:extLst>
          </p:cNvPr>
          <p:cNvSpPr/>
          <p:nvPr/>
        </p:nvSpPr>
        <p:spPr>
          <a:xfrm>
            <a:off x="5619263" y="5213772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38C6E14-ADEE-43B9-8137-1F704EB19BA1}"/>
              </a:ext>
            </a:extLst>
          </p:cNvPr>
          <p:cNvSpPr/>
          <p:nvPr/>
        </p:nvSpPr>
        <p:spPr>
          <a:xfrm>
            <a:off x="5629033" y="6245402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EB342CEF-F08F-4A94-879D-75C1AD24206D}"/>
              </a:ext>
            </a:extLst>
          </p:cNvPr>
          <p:cNvSpPr/>
          <p:nvPr/>
        </p:nvSpPr>
        <p:spPr>
          <a:xfrm>
            <a:off x="6361724" y="3963765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38639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B40F0-D540-417A-BBC3-FC56096BA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12" y="950222"/>
            <a:ext cx="9605635" cy="1059305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Merging</a:t>
            </a:r>
            <a:r>
              <a:rPr lang="fr-FR" dirty="0"/>
              <a:t> </a:t>
            </a:r>
            <a:r>
              <a:rPr lang="fr-FR" dirty="0" err="1"/>
              <a:t>everything</a:t>
            </a:r>
            <a:r>
              <a:rPr lang="fr-FR" dirty="0"/>
              <a:t>, </a:t>
            </a:r>
            <a:br>
              <a:rPr lang="fr-FR" dirty="0"/>
            </a:br>
            <a:r>
              <a:rPr lang="fr-FR" dirty="0"/>
              <a:t>by setting </a:t>
            </a:r>
            <a:r>
              <a:rPr lang="fr-FR" dirty="0" err="1"/>
              <a:t>attributes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properties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the</a:t>
            </a:r>
            <a:br>
              <a:rPr lang="fr-FR" dirty="0"/>
            </a:br>
            <a:r>
              <a:rPr lang="fr-FR" b="1" dirty="0" err="1"/>
              <a:t>property</a:t>
            </a:r>
            <a:r>
              <a:rPr lang="fr-FR" dirty="0"/>
              <a:t> keyword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0043-5A81-4BA8-AD49-ECCCAE452D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1412" y="2993292"/>
            <a:ext cx="4645152" cy="38647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Last but not least,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considered</a:t>
            </a:r>
            <a:r>
              <a:rPr lang="fr-FR" dirty="0"/>
              <a:t> good practice to </a:t>
            </a:r>
            <a:r>
              <a:rPr lang="fr-FR" dirty="0" err="1"/>
              <a:t>create</a:t>
            </a:r>
            <a:r>
              <a:rPr lang="fr-FR" dirty="0"/>
              <a:t> </a:t>
            </a:r>
            <a:r>
              <a:rPr lang="fr-FR" dirty="0" err="1"/>
              <a:t>properties</a:t>
            </a:r>
            <a:r>
              <a:rPr lang="fr-FR" dirty="0"/>
              <a:t>.</a:t>
            </a:r>
          </a:p>
          <a:p>
            <a:r>
              <a:rPr lang="fr-FR" dirty="0"/>
              <a:t>i.e. default setter/getter </a:t>
            </a:r>
            <a:r>
              <a:rPr lang="fr-FR" dirty="0" err="1"/>
              <a:t>methods</a:t>
            </a:r>
            <a:r>
              <a:rPr lang="fr-FR" dirty="0"/>
              <a:t> for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attribute</a:t>
            </a:r>
            <a:r>
              <a:rPr lang="fr-FR" dirty="0"/>
              <a:t>.</a:t>
            </a:r>
          </a:p>
          <a:p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done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b="1" dirty="0" err="1"/>
              <a:t>property</a:t>
            </a:r>
            <a:r>
              <a:rPr lang="fr-FR" dirty="0"/>
              <a:t> keyword.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CA3F9708-3713-46B0-9183-B8E62AAA9BD3}"/>
              </a:ext>
            </a:extLst>
          </p:cNvPr>
          <p:cNvSpPr/>
          <p:nvPr/>
        </p:nvSpPr>
        <p:spPr>
          <a:xfrm rot="18120526">
            <a:off x="7362093" y="4453430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7479F3-2EE8-4E67-9A17-9F76E54648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077" t="23179" r="18782" b="38000"/>
          <a:stretch/>
        </p:blipFill>
        <p:spPr>
          <a:xfrm>
            <a:off x="5370332" y="125617"/>
            <a:ext cx="6380256" cy="426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20416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E4B829C-7BA2-4D04-B7EF-2841BFE071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077" t="23180" r="18782" b="26196"/>
          <a:stretch/>
        </p:blipFill>
        <p:spPr>
          <a:xfrm>
            <a:off x="6236784" y="1028677"/>
            <a:ext cx="5942594" cy="51823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B40F0-D540-417A-BBC3-FC56096BA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12" y="950222"/>
            <a:ext cx="9605635" cy="1059305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Merging</a:t>
            </a:r>
            <a:r>
              <a:rPr lang="fr-FR" dirty="0"/>
              <a:t> </a:t>
            </a:r>
            <a:r>
              <a:rPr lang="fr-FR" dirty="0" err="1"/>
              <a:t>everything</a:t>
            </a:r>
            <a:r>
              <a:rPr lang="fr-FR" dirty="0"/>
              <a:t>, </a:t>
            </a:r>
            <a:br>
              <a:rPr lang="fr-FR" dirty="0"/>
            </a:br>
            <a:r>
              <a:rPr lang="fr-FR" dirty="0"/>
              <a:t>by setting </a:t>
            </a:r>
            <a:r>
              <a:rPr lang="fr-FR" dirty="0" err="1"/>
              <a:t>attributes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properties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the</a:t>
            </a:r>
            <a:br>
              <a:rPr lang="fr-FR" dirty="0"/>
            </a:br>
            <a:r>
              <a:rPr lang="fr-FR" b="1" dirty="0" err="1"/>
              <a:t>property</a:t>
            </a:r>
            <a:r>
              <a:rPr lang="fr-FR" dirty="0"/>
              <a:t> keyword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0043-5A81-4BA8-AD49-ECCCAE452D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8677" y="2993292"/>
            <a:ext cx="5710445" cy="3864707"/>
          </a:xfrm>
        </p:spPr>
        <p:txBody>
          <a:bodyPr>
            <a:normAutofit/>
          </a:bodyPr>
          <a:lstStyle/>
          <a:p>
            <a:r>
              <a:rPr lang="fr-FR" dirty="0" err="1"/>
              <a:t>Thanks</a:t>
            </a:r>
            <a:r>
              <a:rPr lang="fr-FR" dirty="0"/>
              <a:t> to the </a:t>
            </a:r>
            <a:r>
              <a:rPr lang="fr-FR" b="1" dirty="0" err="1"/>
              <a:t>property</a:t>
            </a:r>
            <a:r>
              <a:rPr lang="fr-FR" dirty="0"/>
              <a:t> keyword…</a:t>
            </a:r>
          </a:p>
          <a:p>
            <a:r>
              <a:rPr lang="fr-FR" dirty="0" err="1"/>
              <a:t>Whenever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execute</a:t>
            </a:r>
            <a:r>
              <a:rPr lang="fr-FR" dirty="0"/>
              <a:t> </a:t>
            </a:r>
            <a:r>
              <a:rPr lang="fr-FR" b="1" i="1" dirty="0" err="1"/>
              <a:t>my_cat_hero.current_lifepoints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now</a:t>
            </a:r>
            <a:r>
              <a:rPr lang="fr-FR" dirty="0"/>
              <a:t> </a:t>
            </a:r>
            <a:r>
              <a:rPr lang="fr-FR" dirty="0" err="1"/>
              <a:t>automatically</a:t>
            </a:r>
            <a:r>
              <a:rPr lang="fr-FR" dirty="0"/>
              <a:t> call the </a:t>
            </a:r>
            <a:r>
              <a:rPr lang="fr-FR" b="1" dirty="0"/>
              <a:t>getter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, i.e.</a:t>
            </a:r>
          </a:p>
          <a:p>
            <a:pPr marL="0" indent="0" algn="ctr">
              <a:buNone/>
            </a:pPr>
            <a:r>
              <a:rPr lang="fr-FR" b="1" i="1" dirty="0" err="1"/>
              <a:t>my_cat_hero.get_current_lifepoints</a:t>
            </a:r>
            <a:r>
              <a:rPr lang="fr-FR" b="1" i="1" dirty="0"/>
              <a:t>()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1820CBD2-58A5-4A0F-9A4C-56B13580FB1B}"/>
              </a:ext>
            </a:extLst>
          </p:cNvPr>
          <p:cNvSpPr/>
          <p:nvPr/>
        </p:nvSpPr>
        <p:spPr>
          <a:xfrm>
            <a:off x="5877169" y="5508893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6656759F-5818-48D8-8627-04CC24F7ACCC}"/>
              </a:ext>
            </a:extLst>
          </p:cNvPr>
          <p:cNvSpPr/>
          <p:nvPr/>
        </p:nvSpPr>
        <p:spPr>
          <a:xfrm>
            <a:off x="6314831" y="3629614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588509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F61C43D-9F9A-43F5-B9CB-D06D2B3E73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077" t="23180" r="18782" b="16512"/>
          <a:stretch/>
        </p:blipFill>
        <p:spPr>
          <a:xfrm>
            <a:off x="5370332" y="125617"/>
            <a:ext cx="6380256" cy="66282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5BB40F0-D540-417A-BBC3-FC56096BA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1412" y="950222"/>
            <a:ext cx="9605635" cy="1059305"/>
          </a:xfrm>
        </p:spPr>
        <p:txBody>
          <a:bodyPr>
            <a:normAutofit fontScale="90000"/>
          </a:bodyPr>
          <a:lstStyle/>
          <a:p>
            <a:r>
              <a:rPr lang="fr-FR" dirty="0" err="1"/>
              <a:t>Merging</a:t>
            </a:r>
            <a:r>
              <a:rPr lang="fr-FR" dirty="0"/>
              <a:t> </a:t>
            </a:r>
            <a:r>
              <a:rPr lang="fr-FR" dirty="0" err="1"/>
              <a:t>everything</a:t>
            </a:r>
            <a:r>
              <a:rPr lang="fr-FR" dirty="0"/>
              <a:t>, </a:t>
            </a:r>
            <a:br>
              <a:rPr lang="fr-FR" dirty="0"/>
            </a:br>
            <a:r>
              <a:rPr lang="fr-FR" dirty="0"/>
              <a:t>by setting </a:t>
            </a:r>
            <a:r>
              <a:rPr lang="fr-FR" dirty="0" err="1"/>
              <a:t>attributes</a:t>
            </a:r>
            <a:r>
              <a:rPr lang="fr-FR" dirty="0"/>
              <a:t> </a:t>
            </a:r>
            <a:br>
              <a:rPr lang="fr-FR" dirty="0"/>
            </a:br>
            <a:r>
              <a:rPr lang="fr-FR" dirty="0" err="1"/>
              <a:t>properties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the</a:t>
            </a:r>
            <a:br>
              <a:rPr lang="fr-FR" dirty="0"/>
            </a:br>
            <a:r>
              <a:rPr lang="fr-FR" b="1" dirty="0" err="1"/>
              <a:t>property</a:t>
            </a:r>
            <a:r>
              <a:rPr lang="fr-FR" dirty="0"/>
              <a:t> keyword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D40043-5A81-4BA8-AD49-ECCCAE452D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8677" y="2993293"/>
            <a:ext cx="4997887" cy="3024554"/>
          </a:xfrm>
        </p:spPr>
        <p:txBody>
          <a:bodyPr>
            <a:normAutofit/>
          </a:bodyPr>
          <a:lstStyle/>
          <a:p>
            <a:endParaRPr lang="fr-FR" dirty="0"/>
          </a:p>
          <a:p>
            <a:r>
              <a:rPr lang="fr-FR" dirty="0"/>
              <a:t>And </a:t>
            </a:r>
            <a:r>
              <a:rPr lang="fr-FR" dirty="0" err="1"/>
              <a:t>similarly</a:t>
            </a:r>
            <a:r>
              <a:rPr lang="fr-FR" dirty="0"/>
              <a:t>,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b="1" dirty="0"/>
              <a:t>setter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,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try</a:t>
            </a:r>
            <a:r>
              <a:rPr lang="fr-FR" dirty="0"/>
              <a:t> to </a:t>
            </a:r>
            <a:r>
              <a:rPr lang="fr-FR" dirty="0" err="1"/>
              <a:t>assign</a:t>
            </a:r>
            <a:r>
              <a:rPr lang="fr-FR" dirty="0"/>
              <a:t> a value to </a:t>
            </a:r>
            <a:r>
              <a:rPr lang="fr-FR" dirty="0" err="1"/>
              <a:t>our</a:t>
            </a:r>
            <a:r>
              <a:rPr lang="fr-FR" dirty="0"/>
              <a:t> </a:t>
            </a:r>
            <a:r>
              <a:rPr lang="fr-FR" dirty="0" err="1"/>
              <a:t>attribute</a:t>
            </a:r>
            <a:r>
              <a:rPr lang="fr-FR" dirty="0"/>
              <a:t>.</a:t>
            </a:r>
            <a:endParaRPr lang="fr-FR" b="1" i="1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3DEC32F4-F48D-491B-A917-EEBDCD1A1C47}"/>
              </a:ext>
            </a:extLst>
          </p:cNvPr>
          <p:cNvSpPr/>
          <p:nvPr/>
        </p:nvSpPr>
        <p:spPr>
          <a:xfrm>
            <a:off x="4932670" y="5857632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7535E70-A8CF-4434-95E1-ABF2203702E5}"/>
              </a:ext>
            </a:extLst>
          </p:cNvPr>
          <p:cNvSpPr/>
          <p:nvPr/>
        </p:nvSpPr>
        <p:spPr>
          <a:xfrm>
            <a:off x="5767754" y="2438400"/>
            <a:ext cx="437662" cy="320430"/>
          </a:xfrm>
          <a:prstGeom prst="rightArrow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907648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3481B6B-4754-D2CC-24D7-866E22A76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Feel free to explore and play with OOP concepts!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8ABF84F-D230-203E-EFA2-32B46347A3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They will bring your coding capabilities to great heights!</a:t>
            </a:r>
          </a:p>
          <a:p>
            <a:r>
              <a:rPr lang="en-GB" i="1" dirty="0"/>
              <a:t>(At this point, you should also start to recognize how your </a:t>
            </a:r>
            <a:r>
              <a:rPr lang="en-GB" i="1" dirty="0" err="1"/>
              <a:t>favorite</a:t>
            </a:r>
            <a:r>
              <a:rPr lang="en-GB" i="1" dirty="0"/>
              <a:t> games/apps have probably been coded!)</a:t>
            </a:r>
          </a:p>
        </p:txBody>
      </p:sp>
    </p:spTree>
    <p:extLst>
      <p:ext uri="{BB962C8B-B14F-4D97-AF65-F5344CB8AC3E}">
        <p14:creationId xmlns:p14="http://schemas.microsoft.com/office/powerpoint/2010/main" val="157048905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4" y="406968"/>
            <a:ext cx="6798541" cy="837884"/>
          </a:xfrm>
        </p:spPr>
        <p:txBody>
          <a:bodyPr anchor="b">
            <a:normAutofit/>
          </a:bodyPr>
          <a:lstStyle/>
          <a:p>
            <a:r>
              <a:rPr lang="en-US" sz="4000"/>
              <a:t>Conclusion </a:t>
            </a:r>
            <a:r>
              <a:rPr lang="en-US" sz="4000" dirty="0"/>
              <a:t>(</a:t>
            </a:r>
            <a:r>
              <a:rPr lang="en-US" sz="4000"/>
              <a:t>Chapter 15)</a:t>
            </a:r>
            <a:endParaRPr lang="en-US" sz="4000" dirty="0"/>
          </a:p>
        </p:txBody>
      </p:sp>
      <p:pic>
        <p:nvPicPr>
          <p:cNvPr id="5" name="Picture 4" descr="Closeup of a keyboard">
            <a:extLst>
              <a:ext uri="{FF2B5EF4-FFF2-40B4-BE49-F238E27FC236}">
                <a16:creationId xmlns:a16="http://schemas.microsoft.com/office/drawing/2014/main" id="{943E5914-5549-6D68-0D39-CD2945350A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64" r="40215" b="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1651819"/>
            <a:ext cx="7362963" cy="5004619"/>
          </a:xfrm>
        </p:spPr>
        <p:txBody>
          <a:bodyPr>
            <a:normAutofit/>
          </a:bodyPr>
          <a:lstStyle/>
          <a:p>
            <a:r>
              <a:rPr lang="en-US" dirty="0"/>
              <a:t>What are </a:t>
            </a:r>
            <a:r>
              <a:rPr lang="en-US" b="1" dirty="0"/>
              <a:t>objects</a:t>
            </a:r>
            <a:r>
              <a:rPr lang="en-US" dirty="0"/>
              <a:t> and </a:t>
            </a:r>
            <a:r>
              <a:rPr lang="en-US" b="1" dirty="0"/>
              <a:t>classes</a:t>
            </a:r>
            <a:r>
              <a:rPr lang="en-US" dirty="0"/>
              <a:t>? How to they relate to </a:t>
            </a:r>
            <a:r>
              <a:rPr lang="en-US" b="1" dirty="0"/>
              <a:t>dictionaries</a:t>
            </a:r>
            <a:r>
              <a:rPr lang="en-US" dirty="0"/>
              <a:t>?</a:t>
            </a:r>
          </a:p>
          <a:p>
            <a:r>
              <a:rPr lang="en-US" dirty="0"/>
              <a:t>What are </a:t>
            </a:r>
            <a:r>
              <a:rPr lang="en-US" b="1" dirty="0"/>
              <a:t>attributes</a:t>
            </a:r>
            <a:r>
              <a:rPr lang="en-US" dirty="0"/>
              <a:t> and </a:t>
            </a:r>
            <a:r>
              <a:rPr lang="en-US" b="1" dirty="0"/>
              <a:t>methods</a:t>
            </a:r>
            <a:r>
              <a:rPr lang="en-US" dirty="0"/>
              <a:t> in a class?</a:t>
            </a:r>
          </a:p>
          <a:p>
            <a:r>
              <a:rPr lang="en-US" dirty="0"/>
              <a:t>What is the </a:t>
            </a:r>
            <a:r>
              <a:rPr lang="en-US" b="1" dirty="0"/>
              <a:t>__</a:t>
            </a:r>
            <a:r>
              <a:rPr lang="en-US" b="1" dirty="0" err="1"/>
              <a:t>init</a:t>
            </a:r>
            <a:r>
              <a:rPr lang="en-US" b="1" dirty="0"/>
              <a:t>__ </a:t>
            </a:r>
            <a:r>
              <a:rPr lang="en-US" dirty="0"/>
              <a:t>constructor method?</a:t>
            </a:r>
          </a:p>
          <a:p>
            <a:r>
              <a:rPr lang="en-US" dirty="0"/>
              <a:t>What is the </a:t>
            </a:r>
            <a:r>
              <a:rPr lang="en-US" b="1" dirty="0"/>
              <a:t>__</a:t>
            </a:r>
            <a:r>
              <a:rPr lang="en-US" b="1" dirty="0" err="1"/>
              <a:t>dict</a:t>
            </a:r>
            <a:r>
              <a:rPr lang="en-US" b="1" dirty="0"/>
              <a:t>__ </a:t>
            </a:r>
            <a:r>
              <a:rPr lang="en-US" dirty="0"/>
              <a:t>special attribute?</a:t>
            </a:r>
          </a:p>
          <a:p>
            <a:r>
              <a:rPr lang="en-US" dirty="0"/>
              <a:t>What are </a:t>
            </a:r>
            <a:r>
              <a:rPr lang="en-US" b="1" dirty="0"/>
              <a:t>special</a:t>
            </a:r>
            <a:r>
              <a:rPr lang="en-US" dirty="0"/>
              <a:t> </a:t>
            </a:r>
            <a:r>
              <a:rPr lang="en-US" b="1" dirty="0"/>
              <a:t>methods</a:t>
            </a:r>
            <a:r>
              <a:rPr lang="en-US" dirty="0"/>
              <a:t> in Python?</a:t>
            </a:r>
          </a:p>
          <a:p>
            <a:r>
              <a:rPr lang="en-US" dirty="0"/>
              <a:t>What is the </a:t>
            </a:r>
            <a:r>
              <a:rPr lang="en-US" b="1" dirty="0"/>
              <a:t>“has-a” relationship </a:t>
            </a:r>
            <a:r>
              <a:rPr lang="en-US" dirty="0"/>
              <a:t>in OOP?</a:t>
            </a:r>
          </a:p>
          <a:p>
            <a:r>
              <a:rPr lang="en-US" i="1" dirty="0"/>
              <a:t>(What is the </a:t>
            </a:r>
            <a:r>
              <a:rPr lang="en-US" b="1" i="1" dirty="0"/>
              <a:t>“is-a” relationship </a:t>
            </a:r>
            <a:r>
              <a:rPr lang="en-US" i="1" dirty="0"/>
              <a:t>in OOP?)</a:t>
            </a:r>
          </a:p>
          <a:p>
            <a:r>
              <a:rPr lang="en-US" i="1" dirty="0"/>
              <a:t>(What are the different </a:t>
            </a:r>
            <a:r>
              <a:rPr lang="en-US" b="1" i="1" dirty="0"/>
              <a:t>attributes privacies</a:t>
            </a:r>
            <a:r>
              <a:rPr lang="en-US" i="1" dirty="0"/>
              <a:t>?)</a:t>
            </a:r>
          </a:p>
          <a:p>
            <a:r>
              <a:rPr lang="en-US" i="1" dirty="0"/>
              <a:t>(What are </a:t>
            </a:r>
            <a:r>
              <a:rPr lang="en-US" b="1" i="1" dirty="0"/>
              <a:t>setters</a:t>
            </a:r>
            <a:r>
              <a:rPr lang="en-US" i="1" dirty="0"/>
              <a:t>, </a:t>
            </a:r>
            <a:r>
              <a:rPr lang="en-US" b="1" i="1" dirty="0"/>
              <a:t>getters</a:t>
            </a:r>
            <a:r>
              <a:rPr lang="en-US" i="1" dirty="0"/>
              <a:t> and </a:t>
            </a:r>
            <a:r>
              <a:rPr lang="en-US" b="1" i="1" dirty="0"/>
              <a:t>properties</a:t>
            </a:r>
            <a:r>
              <a:rPr lang="en-US" i="1" dirty="0"/>
              <a:t>?)</a:t>
            </a:r>
          </a:p>
        </p:txBody>
      </p:sp>
    </p:spTree>
    <p:extLst>
      <p:ext uri="{BB962C8B-B14F-4D97-AF65-F5344CB8AC3E}">
        <p14:creationId xmlns:p14="http://schemas.microsoft.com/office/powerpoint/2010/main" val="2717563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76BCB-0745-4F49-A260-841D3052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 </a:t>
            </a:r>
            <a:r>
              <a:rPr lang="fr-FR" dirty="0" err="1"/>
              <a:t>attributes</a:t>
            </a:r>
            <a:endParaRPr lang="fr-F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616B56-76D3-49C6-A5C3-832FC6762A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82" t="37538" r="29487" b="42214"/>
          <a:stretch/>
        </p:blipFill>
        <p:spPr>
          <a:xfrm>
            <a:off x="6319361" y="553461"/>
            <a:ext cx="5722364" cy="2544326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C3AF5AA5-6080-77F5-1350-C7C5D9A47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5034441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To give you an analogy:</a:t>
            </a:r>
          </a:p>
          <a:p>
            <a:r>
              <a:rPr lang="en-GB" dirty="0"/>
              <a:t>The </a:t>
            </a:r>
            <a:r>
              <a:rPr lang="en-GB" b="1" dirty="0">
                <a:solidFill>
                  <a:srgbClr val="00B050"/>
                </a:solidFill>
              </a:rPr>
              <a:t>def</a:t>
            </a:r>
            <a:r>
              <a:rPr lang="en-GB" dirty="0"/>
              <a:t> keyword was used to introduce new functions.</a:t>
            </a:r>
          </a:p>
          <a:p>
            <a:r>
              <a:rPr lang="en-GB" dirty="0"/>
              <a:t>The </a:t>
            </a:r>
            <a:r>
              <a:rPr lang="en-GB" b="1" dirty="0">
                <a:solidFill>
                  <a:srgbClr val="00B050"/>
                </a:solidFill>
              </a:rPr>
              <a:t>class</a:t>
            </a:r>
            <a:r>
              <a:rPr lang="en-GB" dirty="0"/>
              <a:t> keyword is used to introduce a </a:t>
            </a:r>
            <a:r>
              <a:rPr lang="en-GB" b="1" dirty="0"/>
              <a:t>new type of variable </a:t>
            </a:r>
            <a:r>
              <a:rPr lang="en-GB" dirty="0"/>
              <a:t>to Python.</a:t>
            </a:r>
          </a:p>
          <a:p>
            <a:pPr marL="0" indent="0">
              <a:buNone/>
            </a:pPr>
            <a:r>
              <a:rPr lang="en-GB" dirty="0"/>
              <a:t>Here we defined the blueprint for a new class </a:t>
            </a:r>
            <a:r>
              <a:rPr lang="en-GB" i="1" dirty="0"/>
              <a:t>“Hero”.</a:t>
            </a:r>
          </a:p>
          <a:p>
            <a:pPr marL="0" indent="0">
              <a:buNone/>
            </a:pPr>
            <a:r>
              <a:rPr lang="en-GB" dirty="0"/>
              <a:t>Later, we created a variable </a:t>
            </a:r>
            <a:r>
              <a:rPr lang="en-GB" i="1" dirty="0" err="1"/>
              <a:t>my_cat_hero</a:t>
            </a:r>
            <a:r>
              <a:rPr lang="en-GB" dirty="0"/>
              <a:t>, which is a variable of type “</a:t>
            </a:r>
            <a:r>
              <a:rPr lang="en-GB" i="1" dirty="0"/>
              <a:t>Hero”</a:t>
            </a:r>
            <a:r>
              <a:rPr lang="en-GB" dirty="0"/>
              <a:t>.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423B06-BF60-03BA-5B54-83048B0782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82" t="59064" r="29487" b="26062"/>
          <a:stretch/>
        </p:blipFill>
        <p:spPr>
          <a:xfrm>
            <a:off x="6417684" y="3707842"/>
            <a:ext cx="5722364" cy="186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812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76BCB-0745-4F49-A260-841D3052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 </a:t>
            </a:r>
            <a:r>
              <a:rPr lang="fr-FR" dirty="0" err="1"/>
              <a:t>attributes</a:t>
            </a:r>
            <a:endParaRPr lang="fr-F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DCE737-52C0-430B-A1DD-A2444E2DFA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82" t="59064" r="29487" b="17743"/>
          <a:stretch/>
        </p:blipFill>
        <p:spPr>
          <a:xfrm>
            <a:off x="6417684" y="3707842"/>
            <a:ext cx="5722364" cy="2914336"/>
          </a:xfrm>
          <a:prstGeom prst="rect">
            <a:avLst/>
          </a:prstGeom>
        </p:spPr>
      </p:pic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620C015-2E58-4074-84C9-490468CBC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336458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Definition (object </a:t>
            </a:r>
            <a:r>
              <a:rPr lang="en-GB" b="1" dirty="0">
                <a:solidFill>
                  <a:srgbClr val="00B050"/>
                </a:solidFill>
              </a:rPr>
              <a:t>attributes</a:t>
            </a:r>
            <a:r>
              <a:rPr lang="en-GB" b="1" dirty="0"/>
              <a:t>):</a:t>
            </a:r>
          </a:p>
          <a:p>
            <a:pPr marL="0" indent="0">
              <a:buNone/>
            </a:pPr>
            <a:r>
              <a:rPr lang="en-GB" dirty="0"/>
              <a:t>In Python, </a:t>
            </a:r>
            <a:r>
              <a:rPr lang="en-GB" b="1" dirty="0"/>
              <a:t>object </a:t>
            </a:r>
            <a:r>
              <a:rPr lang="en-GB" b="1" dirty="0">
                <a:solidFill>
                  <a:srgbClr val="00B050"/>
                </a:solidFill>
              </a:rPr>
              <a:t>attributes</a:t>
            </a:r>
            <a:r>
              <a:rPr lang="en-GB" dirty="0"/>
              <a:t> are variables that are associated with an object and belong to a class.</a:t>
            </a:r>
          </a:p>
          <a:p>
            <a:pPr marL="0" indent="0">
              <a:buNone/>
            </a:pPr>
            <a:r>
              <a:rPr lang="en-GB" dirty="0"/>
              <a:t>These attributes store values and data that are relevant to the object.</a:t>
            </a:r>
          </a:p>
          <a:p>
            <a:pPr marL="0" indent="0">
              <a:buNone/>
            </a:pPr>
            <a:r>
              <a:rPr lang="en-GB" dirty="0"/>
              <a:t>They are defined within the class block, as variables and can later be accessed using </a:t>
            </a:r>
            <a:r>
              <a:rPr lang="en-GB" b="1" dirty="0"/>
              <a:t>the </a:t>
            </a:r>
            <a:r>
              <a:rPr lang="en-GB" b="1" dirty="0">
                <a:solidFill>
                  <a:srgbClr val="00B050"/>
                </a:solidFill>
              </a:rPr>
              <a:t>.</a:t>
            </a:r>
            <a:r>
              <a:rPr lang="en-GB" b="1" dirty="0"/>
              <a:t> notation </a:t>
            </a:r>
            <a:r>
              <a:rPr lang="en-GB" dirty="0"/>
              <a:t>on </a:t>
            </a:r>
            <a:r>
              <a:rPr lang="en-GB" b="1" dirty="0"/>
              <a:t>our object variable </a:t>
            </a:r>
            <a:r>
              <a:rPr lang="en-GB" dirty="0"/>
              <a:t>(like when we did </a:t>
            </a:r>
            <a:r>
              <a:rPr lang="en-GB" dirty="0" err="1"/>
              <a:t>a.shape</a:t>
            </a:r>
            <a:r>
              <a:rPr lang="en-GB" dirty="0"/>
              <a:t> in </a:t>
            </a:r>
            <a:r>
              <a:rPr lang="en-GB" dirty="0" err="1"/>
              <a:t>Numpy</a:t>
            </a:r>
            <a:r>
              <a:rPr lang="en-GB" dirty="0"/>
              <a:t>).</a:t>
            </a: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C4D3AF-AF26-241A-925C-BDA0E402B4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82" t="37538" r="29487" b="42214"/>
          <a:stretch/>
        </p:blipFill>
        <p:spPr>
          <a:xfrm>
            <a:off x="6319361" y="553461"/>
            <a:ext cx="5722364" cy="254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62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7606-65D8-4A46-98F8-102383169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 </a:t>
            </a:r>
            <a:r>
              <a:rPr lang="fr-FR" dirty="0" err="1"/>
              <a:t>methods</a:t>
            </a:r>
            <a:endParaRPr lang="fr-FR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489D29-EE01-4B0F-852F-7AE94D0536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dirty="0"/>
              <a:t>On top of a class </a:t>
            </a:r>
            <a:r>
              <a:rPr lang="fr-FR" b="1" dirty="0" err="1"/>
              <a:t>attributes</a:t>
            </a:r>
            <a:r>
              <a:rPr lang="fr-FR" dirty="0"/>
              <a:t>, </a:t>
            </a:r>
            <a:r>
              <a:rPr lang="fr-FR" dirty="0" err="1"/>
              <a:t>we</a:t>
            </a:r>
            <a:r>
              <a:rPr lang="fr-FR" dirty="0"/>
              <a:t> can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define</a:t>
            </a:r>
            <a:r>
              <a:rPr lang="fr-FR" dirty="0"/>
              <a:t> </a:t>
            </a:r>
            <a:r>
              <a:rPr lang="fr-FR" b="1" dirty="0"/>
              <a:t>class</a:t>
            </a:r>
            <a:r>
              <a:rPr lang="fr-FR" dirty="0"/>
              <a:t> </a:t>
            </a:r>
            <a:r>
              <a:rPr lang="fr-FR" b="1" dirty="0" err="1"/>
              <a:t>methods</a:t>
            </a:r>
            <a:r>
              <a:rPr lang="fr-FR" b="1" dirty="0"/>
              <a:t>.</a:t>
            </a:r>
          </a:p>
          <a:p>
            <a:r>
              <a:rPr lang="fr-FR" b="1" dirty="0"/>
              <a:t>Methods:</a:t>
            </a:r>
            <a:r>
              <a:rPr lang="fr-FR" dirty="0"/>
              <a:t> </a:t>
            </a:r>
            <a:r>
              <a:rPr lang="fr-FR" dirty="0" err="1"/>
              <a:t>functions</a:t>
            </a:r>
            <a:r>
              <a:rPr lang="fr-FR" dirty="0"/>
              <a:t>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apply</a:t>
            </a:r>
            <a:r>
              <a:rPr lang="fr-FR" dirty="0"/>
              <a:t> on </a:t>
            </a:r>
            <a:r>
              <a:rPr lang="fr-FR" dirty="0" err="1"/>
              <a:t>our</a:t>
            </a:r>
            <a:r>
              <a:rPr lang="fr-FR" dirty="0"/>
              <a:t> custom </a:t>
            </a:r>
            <a:r>
              <a:rPr lang="fr-FR" dirty="0" err="1"/>
              <a:t>object</a:t>
            </a:r>
            <a:r>
              <a:rPr lang="fr-FR" dirty="0"/>
              <a:t>.</a:t>
            </a:r>
          </a:p>
          <a:p>
            <a:r>
              <a:rPr lang="fr-FR" b="1" dirty="0"/>
              <a:t>Methods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use/</a:t>
            </a:r>
            <a:r>
              <a:rPr lang="fr-FR" dirty="0" err="1"/>
              <a:t>modify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of the </a:t>
            </a:r>
            <a:r>
              <a:rPr lang="fr-FR" dirty="0" err="1"/>
              <a:t>objects</a:t>
            </a:r>
            <a:r>
              <a:rPr lang="fr-FR" dirty="0"/>
              <a:t> </a:t>
            </a:r>
            <a:r>
              <a:rPr lang="fr-FR" b="1" dirty="0" err="1"/>
              <a:t>attributes</a:t>
            </a:r>
            <a:r>
              <a:rPr lang="fr-FR" dirty="0"/>
              <a:t>.</a:t>
            </a:r>
            <a:endParaRPr lang="fr-FR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F568CC-EBE5-4A99-B935-0A0718D7E8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384" t="26051" r="22885" b="38520"/>
          <a:stretch/>
        </p:blipFill>
        <p:spPr>
          <a:xfrm>
            <a:off x="6096000" y="859314"/>
            <a:ext cx="5838092" cy="386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644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C7606-65D8-4A46-98F8-102383169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The </a:t>
            </a:r>
            <a:r>
              <a:rPr lang="fr-FR" b="1" dirty="0"/>
              <a:t>self</a:t>
            </a:r>
            <a:r>
              <a:rPr lang="fr-FR" dirty="0"/>
              <a:t> keyword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489D29-EE01-4B0F-852F-7AE94D0536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172200" cy="3179194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In all the </a:t>
            </a:r>
            <a:r>
              <a:rPr lang="fr-FR" dirty="0" err="1"/>
              <a:t>methods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a keyword, </a:t>
            </a:r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b="1" dirty="0">
                <a:solidFill>
                  <a:srgbClr val="00B050"/>
                </a:solidFill>
              </a:rPr>
              <a:t>self</a:t>
            </a:r>
            <a:r>
              <a:rPr lang="fr-FR" dirty="0"/>
              <a:t>.</a:t>
            </a:r>
            <a:endParaRPr lang="fr-FR" b="1" dirty="0"/>
          </a:p>
          <a:p>
            <a:r>
              <a:rPr lang="fr-FR" b="1" dirty="0">
                <a:solidFill>
                  <a:srgbClr val="00B050"/>
                </a:solidFill>
              </a:rPr>
              <a:t>Self</a:t>
            </a:r>
            <a:r>
              <a:rPr lang="fr-FR" dirty="0"/>
              <a:t> </a:t>
            </a:r>
            <a:r>
              <a:rPr lang="fr-FR" dirty="0" err="1"/>
              <a:t>simply</a:t>
            </a:r>
            <a:r>
              <a:rPr lang="fr-FR" dirty="0"/>
              <a:t> </a:t>
            </a:r>
            <a:r>
              <a:rPr lang="fr-FR" dirty="0" err="1"/>
              <a:t>refers</a:t>
            </a:r>
            <a:r>
              <a:rPr lang="fr-FR" dirty="0"/>
              <a:t> to the </a:t>
            </a:r>
            <a:r>
              <a:rPr lang="fr-FR" dirty="0" err="1"/>
              <a:t>object</a:t>
            </a:r>
            <a:r>
              <a:rPr lang="fr-FR" dirty="0"/>
              <a:t> on </a:t>
            </a:r>
            <a:r>
              <a:rPr lang="fr-FR" dirty="0" err="1"/>
              <a:t>which</a:t>
            </a:r>
            <a:r>
              <a:rPr lang="fr-FR" dirty="0"/>
              <a:t> the </a:t>
            </a:r>
            <a:r>
              <a:rPr lang="fr-FR" dirty="0" err="1"/>
              <a:t>method</a:t>
            </a:r>
            <a:r>
              <a:rPr lang="fr-FR" dirty="0"/>
              <a:t> </a:t>
            </a:r>
            <a:r>
              <a:rPr lang="fr-FR" dirty="0" err="1"/>
              <a:t>applies</a:t>
            </a:r>
            <a:r>
              <a:rPr lang="fr-FR" dirty="0"/>
              <a:t>. </a:t>
            </a:r>
          </a:p>
          <a:p>
            <a:r>
              <a:rPr lang="fr-FR" dirty="0"/>
              <a:t>In the case of </a:t>
            </a:r>
            <a:r>
              <a:rPr lang="fr-FR" i="1" dirty="0" err="1"/>
              <a:t>lst.append</a:t>
            </a:r>
            <a:r>
              <a:rPr lang="fr-FR" i="1" dirty="0"/>
              <a:t>(4)</a:t>
            </a:r>
            <a:r>
              <a:rPr lang="fr-FR" dirty="0"/>
              <a:t>, </a:t>
            </a:r>
            <a:r>
              <a:rPr lang="fr-FR" b="1" dirty="0">
                <a:solidFill>
                  <a:srgbClr val="00B050"/>
                </a:solidFill>
              </a:rPr>
              <a:t>self</a:t>
            </a:r>
            <a:r>
              <a:rPr lang="fr-FR" dirty="0"/>
              <a:t> </a:t>
            </a:r>
            <a:r>
              <a:rPr lang="fr-FR" dirty="0" err="1"/>
              <a:t>designated</a:t>
            </a:r>
            <a:r>
              <a:rPr lang="fr-FR" dirty="0"/>
              <a:t> the </a:t>
            </a:r>
            <a:r>
              <a:rPr lang="fr-FR" dirty="0" err="1"/>
              <a:t>list</a:t>
            </a:r>
            <a:r>
              <a:rPr lang="fr-FR" dirty="0"/>
              <a:t> </a:t>
            </a:r>
            <a:r>
              <a:rPr lang="fr-FR" i="1" dirty="0" err="1"/>
              <a:t>lst</a:t>
            </a:r>
            <a:r>
              <a:rPr lang="fr-FR" dirty="0"/>
              <a:t> on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i="1" dirty="0"/>
              <a:t>append()</a:t>
            </a:r>
            <a:r>
              <a:rPr lang="fr-FR" dirty="0"/>
              <a:t>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applied</a:t>
            </a:r>
            <a:r>
              <a:rPr lang="fr-FR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5212E6-5B4F-4D1E-BAC8-7E5EEB8354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859" t="63590" r="37180" b="30666"/>
          <a:stretch/>
        </p:blipFill>
        <p:spPr>
          <a:xfrm>
            <a:off x="7380356" y="341180"/>
            <a:ext cx="3608076" cy="108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041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5926</TotalTime>
  <Words>3255</Words>
  <Application>Microsoft Office PowerPoint</Application>
  <PresentationFormat>Widescreen</PresentationFormat>
  <Paragraphs>293</Paragraphs>
  <Slides>55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Arial</vt:lpstr>
      <vt:lpstr>Calibri</vt:lpstr>
      <vt:lpstr>Calibri Light</vt:lpstr>
      <vt:lpstr>Wingdings</vt:lpstr>
      <vt:lpstr>Office Theme</vt:lpstr>
      <vt:lpstr>A gamified introduction to Python Programming  Lecture 15 Introduction to Objects and OOP</vt:lpstr>
      <vt:lpstr>Outline (Chapter 15)</vt:lpstr>
      <vt:lpstr>What is object-oriented programming?</vt:lpstr>
      <vt:lpstr>Our toy example: an RPG main protagonist</vt:lpstr>
      <vt:lpstr>Class attributes</vt:lpstr>
      <vt:lpstr>Class attributes</vt:lpstr>
      <vt:lpstr>Class attributes</vt:lpstr>
      <vt:lpstr>Class methods</vt:lpstr>
      <vt:lpstr>The self keyword</vt:lpstr>
      <vt:lpstr>The self keyword</vt:lpstr>
      <vt:lpstr>Class special methods</vt:lpstr>
      <vt:lpstr>The most important special method: the __init__ constructor method</vt:lpstr>
      <vt:lpstr>The __init__ constructor vs. « trash » initialization</vt:lpstr>
      <vt:lpstr>The __init__ constructor vs. « trash » initialization</vt:lpstr>
      <vt:lpstr>While we’re at it, let us talk about default values in methods and functions</vt:lpstr>
      <vt:lpstr>While we’re at it, let us talk about default values in methods and functions</vt:lpstr>
      <vt:lpstr>The __dict__ special attribute</vt:lpstr>
      <vt:lpstr>Practice 1</vt:lpstr>
      <vt:lpstr>Class special methods</vt:lpstr>
      <vt:lpstr>About special methods</vt:lpstr>
      <vt:lpstr>About special methods</vt:lpstr>
      <vt:lpstr>The str special method</vt:lpstr>
      <vt:lpstr>Call method</vt:lpstr>
      <vt:lpstr>Practice 2</vt:lpstr>
      <vt:lpstr>Our toy example: an RPG main protagonist</vt:lpstr>
      <vt:lpstr>Introducing a Weapon class object!</vt:lpstr>
      <vt:lpstr>Equip a weapon! (a.k.a the « has-a » relationship)</vt:lpstr>
      <vt:lpstr>The « has-a » relationship</vt:lpstr>
      <vt:lpstr>PowerPoint Presentation</vt:lpstr>
      <vt:lpstr>Practice 3</vt:lpstr>
      <vt:lpstr>Modifying our Weapon class object</vt:lpstr>
      <vt:lpstr>Objects and sub-classes of objects</vt:lpstr>
      <vt:lpstr>Objects and sub-classes of objects</vt:lpstr>
      <vt:lpstr>Introducting inheritance! (a.k.a. the « is-a » relationship)</vt:lpstr>
      <vt:lpstr>Inheritance and « is-a » relationship</vt:lpstr>
      <vt:lpstr>Inheritance in practice</vt:lpstr>
      <vt:lpstr>Inheritance in practice</vt:lpstr>
      <vt:lpstr>Inheritance in practice</vt:lpstr>
      <vt:lpstr>Practice 4</vt:lpstr>
      <vt:lpstr>Some good practice in OOP</vt:lpstr>
      <vt:lpstr>Display lifepoints method</vt:lpstr>
      <vt:lpstr>Setters and getters</vt:lpstr>
      <vt:lpstr>Why is it good practice to use setters and getters?</vt:lpstr>
      <vt:lpstr>Why is it good practice to use setters and getters?</vt:lpstr>
      <vt:lpstr>Why is it good practice to use setters and getters?</vt:lpstr>
      <vt:lpstr>Why is it good practice to use setters and getters?</vt:lpstr>
      <vt:lpstr>Why is it good practice to use setters and getters?</vt:lpstr>
      <vt:lpstr>Defining public, protected and private attributes</vt:lpstr>
      <vt:lpstr>Private attributes</vt:lpstr>
      <vt:lpstr>Protected attributes</vt:lpstr>
      <vt:lpstr>Merging everything,  by setting attributes  properties using the property keyword</vt:lpstr>
      <vt:lpstr>Merging everything,  by setting attributes  properties using the property keyword</vt:lpstr>
      <vt:lpstr>Merging everything,  by setting attributes  properties using the property keyword</vt:lpstr>
      <vt:lpstr>Feel free to explore and play with OOP concepts!</vt:lpstr>
      <vt:lpstr>Conclusion (Chapter 15)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W1S1 Syllabus, eDimension, and key concepts of programming</dc:title>
  <dc:creator>Matthieu De Mari</dc:creator>
  <cp:lastModifiedBy>Matthieu De Mari</cp:lastModifiedBy>
  <cp:revision>935</cp:revision>
  <dcterms:created xsi:type="dcterms:W3CDTF">2020-05-19T08:08:47Z</dcterms:created>
  <dcterms:modified xsi:type="dcterms:W3CDTF">2025-04-04T07:03:35Z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2023-07-25T02:55:09Z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bf03cb2d-b999-4636-b105-de212aac97ed</vt:lpwstr>
  </property>
  <property fmtid="{D5CDD505-2E9C-101B-9397-08002B2CF9AE}" pid="8" name="MSIP_Label_be298231-ee28-4c9e-9ffa-238d0040efda_ContentBits">
    <vt:lpwstr>0</vt:lpwstr>
  </property>
</Properties>
</file>

<file path=docProps/thumbnail.jpeg>
</file>